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74" r:id="rId3"/>
    <p:sldId id="273" r:id="rId4"/>
    <p:sldId id="263" r:id="rId5"/>
    <p:sldId id="264" r:id="rId6"/>
    <p:sldId id="265" r:id="rId7"/>
    <p:sldId id="266" r:id="rId8"/>
    <p:sldId id="267" r:id="rId9"/>
    <p:sldId id="268" r:id="rId10"/>
    <p:sldId id="275" r:id="rId11"/>
    <p:sldId id="272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40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0E2B6-14B4-CB43-A27D-BA816E84CC1D}" type="datetimeFigureOut">
              <a:rPr lang="en-US" smtClean="0"/>
              <a:t>2/10/13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8A725-6A68-2246-88D8-3612C6A88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</a:t>
            </a:r>
            <a:r>
              <a:rPr lang="en-US" baseline="0" dirty="0" smtClean="0"/>
              <a:t> cloze paragraph.  Give them time to fill in using the word bank.  Then read and have them choral respond with the answers.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BA82-396B-064D-9865-08D683C6C9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00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Record quick</a:t>
            </a:r>
            <a:r>
              <a:rPr lang="en-US" baseline="0" dirty="0" smtClean="0"/>
              <a:t> write in packet</a:t>
            </a:r>
          </a:p>
          <a:p>
            <a:r>
              <a:rPr lang="en-US" baseline="0" dirty="0" smtClean="0"/>
              <a:t>Share:  </a:t>
            </a:r>
            <a:r>
              <a:rPr lang="en-US" dirty="0" smtClean="0"/>
              <a:t>Find someone who has similar</a:t>
            </a:r>
            <a:r>
              <a:rPr lang="en-US" baseline="0" dirty="0" smtClean="0"/>
              <a:t> shoes as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BA82-396B-064D-9865-08D683C6C9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45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BA82-396B-064D-9865-08D683C6C9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83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BA82-396B-064D-9865-08D683C6C9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5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copy text on next slide</a:t>
            </a:r>
            <a:r>
              <a:rPr lang="en-US" baseline="0" dirty="0" smtClean="0"/>
              <a:t> with blanks for red words and allow them time to fill in the blanks.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BA82-396B-064D-9865-08D683C6C9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8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copy text on next slide</a:t>
            </a:r>
            <a:r>
              <a:rPr lang="en-US" baseline="0" dirty="0" smtClean="0"/>
              <a:t> with blanks for red words and allow them time to fill in the blanks.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BA82-396B-064D-9865-08D683C6C9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29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BA82-396B-064D-9865-08D683C6C9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 Square </a:t>
            </a:r>
            <a:r>
              <a:rPr lang="en-US" dirty="0" err="1" smtClean="0"/>
              <a:t>Notetaking</a:t>
            </a:r>
            <a:r>
              <a:rPr lang="en-US" dirty="0" smtClean="0"/>
              <a:t> Template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8A725-6A68-2246-88D8-3612C6A88B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37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BA82-396B-064D-9865-08D683C6C9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25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</a:t>
            </a:r>
            <a:r>
              <a:rPr lang="en-US" baseline="0" dirty="0" smtClean="0"/>
              <a:t> like a champion clips </a:t>
            </a:r>
          </a:p>
          <a:p>
            <a:r>
              <a:rPr lang="en-US" baseline="0" dirty="0" smtClean="0"/>
              <a:t>Find tally tables in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BA82-396B-064D-9865-08D683C6C9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D3D7F7C-672A-4045-9A21-150C12E1B0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5CAA7CA-B68C-804B-9375-D562DCB9BB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Focusing on the Positives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81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praise is best for supporting intrinsic motivation in students?</a:t>
            </a:r>
          </a:p>
          <a:p>
            <a:pPr lvl="1"/>
            <a:r>
              <a:rPr lang="en-US" dirty="0" smtClean="0"/>
              <a:t>Read. P.173-180 and 197</a:t>
            </a:r>
          </a:p>
          <a:p>
            <a:pPr lvl="1"/>
            <a:r>
              <a:rPr lang="en-US" dirty="0" smtClean="0"/>
              <a:t>Use the four square </a:t>
            </a:r>
            <a:r>
              <a:rPr lang="en-US" dirty="0" err="1" smtClean="0"/>
              <a:t>notetaking</a:t>
            </a:r>
            <a:r>
              <a:rPr lang="en-US" dirty="0" smtClean="0"/>
              <a:t> template to perform a close reading of the text</a:t>
            </a:r>
          </a:p>
          <a:p>
            <a:pPr lvl="1"/>
            <a:endParaRPr lang="en-US" dirty="0"/>
          </a:p>
          <a:p>
            <a:r>
              <a:rPr lang="en-US" dirty="0" smtClean="0"/>
              <a:t>In your table groups, discuss some ways to give positive feedback that helps to develop a growth mindset.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9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42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 Bat: </a:t>
            </a:r>
            <a:r>
              <a:rPr lang="en-US" sz="2000" dirty="0" smtClean="0"/>
              <a:t>“</a:t>
            </a:r>
            <a:r>
              <a:rPr lang="en-US" sz="2200" dirty="0" smtClean="0"/>
              <a:t>Teach </a:t>
            </a:r>
            <a:r>
              <a:rPr lang="en-US" sz="2200" dirty="0"/>
              <a:t>them the basics of how to hit, and then get them </a:t>
            </a:r>
            <a:r>
              <a:rPr lang="en-US" sz="2200" dirty="0" smtClean="0"/>
              <a:t>as many at </a:t>
            </a:r>
            <a:r>
              <a:rPr lang="en-US" sz="2200" dirty="0"/>
              <a:t>bats as you can.”  </a:t>
            </a:r>
            <a:br>
              <a:rPr lang="en-US" sz="2200" dirty="0"/>
            </a:br>
            <a:r>
              <a:rPr lang="en-US" sz="2200" dirty="0" smtClean="0"/>
              <a:t>							</a:t>
            </a:r>
            <a:r>
              <a:rPr lang="en-US" sz="1000" u="sng" dirty="0" smtClean="0"/>
              <a:t>Teach like a champion  </a:t>
            </a:r>
            <a:r>
              <a:rPr lang="en-US" sz="1000" dirty="0" smtClean="0"/>
              <a:t>2010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70616"/>
            <a:ext cx="7520940" cy="3719434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Teach the basics</a:t>
            </a:r>
          </a:p>
          <a:p>
            <a:pPr>
              <a:buFont typeface="Arial"/>
              <a:buChar char="•"/>
            </a:pPr>
            <a:r>
              <a:rPr lang="en-US" sz="2400" dirty="0"/>
              <a:t>Guide the skill with feedback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/>
              <a:t>Build </a:t>
            </a:r>
            <a:r>
              <a:rPr lang="en-US" sz="2400" dirty="0" smtClean="0"/>
              <a:t>automaticity. . . Let them do it over and over Commit to muscle memory</a:t>
            </a:r>
          </a:p>
          <a:p>
            <a:pPr>
              <a:buFont typeface="Arial"/>
              <a:buChar char="•"/>
            </a:pPr>
            <a:r>
              <a:rPr lang="en-US" sz="2400" dirty="0"/>
              <a:t>--The best predictor of success is previous success.  The best predictor of failure, is previous failure.  Give them opportunities to be </a:t>
            </a:r>
            <a:r>
              <a:rPr lang="en-US" sz="2400" dirty="0" smtClean="0"/>
              <a:t>successful.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9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/>
              <a:t>Use the table, labeled Positive, Neutral  </a:t>
            </a:r>
            <a:r>
              <a:rPr lang="en-US" sz="2400" dirty="0"/>
              <a:t>and Corrective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Tally </a:t>
            </a:r>
            <a:r>
              <a:rPr lang="en-US" sz="2400" dirty="0"/>
              <a:t>feedback </a:t>
            </a:r>
            <a:endParaRPr lang="en-US" sz="2400" dirty="0" smtClean="0"/>
          </a:p>
          <a:p>
            <a:endParaRPr lang="en-US" sz="2400" dirty="0"/>
          </a:p>
          <a:p>
            <a:pPr lvl="1"/>
            <a:r>
              <a:rPr lang="en-US" sz="2400" dirty="0" smtClean="0"/>
              <a:t>Clip 20 </a:t>
            </a:r>
          </a:p>
          <a:p>
            <a:pPr marL="32004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Clip 23</a:t>
            </a:r>
          </a:p>
          <a:p>
            <a:pPr lvl="1"/>
            <a:endParaRPr lang="en-US" dirty="0"/>
          </a:p>
        </p:txBody>
      </p:sp>
      <p:pic>
        <p:nvPicPr>
          <p:cNvPr id="5" name="Picture 4" descr="shar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40" y="4834036"/>
            <a:ext cx="1931126" cy="143046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78916"/>
              </p:ext>
            </p:extLst>
          </p:nvPr>
        </p:nvGraphicFramePr>
        <p:xfrm>
          <a:off x="3753557" y="2551851"/>
          <a:ext cx="4882443" cy="1506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481"/>
                <a:gridCol w="1627481"/>
                <a:gridCol w="1627481"/>
              </a:tblGrid>
              <a:tr h="4961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Corrective</a:t>
                      </a:r>
                      <a:endParaRPr lang="en-US" dirty="0"/>
                    </a:p>
                  </a:txBody>
                  <a:tcPr/>
                </a:tc>
              </a:tr>
              <a:tr h="1010074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96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a skill you developed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Quick Write: Describe an instance in your learning where feedback helped you in your development</a:t>
            </a:r>
          </a:p>
          <a:p>
            <a:r>
              <a:rPr lang="en-US" sz="2400" dirty="0" smtClean="0"/>
              <a:t>Share how feedback helped you in the development of that skill.</a:t>
            </a:r>
            <a:endParaRPr lang="en-US" sz="2400" dirty="0"/>
          </a:p>
        </p:txBody>
      </p:sp>
      <p:pic>
        <p:nvPicPr>
          <p:cNvPr id="4" name="Picture 3" descr="starbell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4" y="406234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79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Mindset:  Fixed vs.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p. 7-9—start/end at *</a:t>
            </a:r>
          </a:p>
          <a:p>
            <a:pPr lvl="1"/>
            <a:r>
              <a:rPr lang="en-US" dirty="0" smtClean="0"/>
              <a:t>Quick Write:  Which mindset do you think you have?  What makes you think that?</a:t>
            </a:r>
          </a:p>
          <a:p>
            <a:pPr lvl="1"/>
            <a:endParaRPr lang="en-US" dirty="0"/>
          </a:p>
          <a:p>
            <a:r>
              <a:rPr lang="en-US" dirty="0" smtClean="0"/>
              <a:t>Mindset Quiz:  Which one are you right now?</a:t>
            </a:r>
          </a:p>
          <a:p>
            <a:pPr lvl="1"/>
            <a:r>
              <a:rPr lang="en-US" dirty="0" smtClean="0"/>
              <a:t>P. 12-14—Take the Quiz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2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School’s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increase our positive feedback ratio by converting our neutral feedback to positive feedback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00" y="3442678"/>
            <a:ext cx="4457700" cy="3086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15920" y="6271961"/>
            <a:ext cx="1198880" cy="2397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5920" y="6251640"/>
            <a:ext cx="142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Positive Feedback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4216400" y="6242459"/>
            <a:ext cx="1148080" cy="269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Corrective Feedback</a:t>
            </a:r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5466080" y="6242459"/>
            <a:ext cx="1168400" cy="25540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Neutral Feedback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1921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72494"/>
            <a:ext cx="7520940" cy="3149600"/>
          </a:xfrm>
        </p:spPr>
        <p:txBody>
          <a:bodyPr numCol="1">
            <a:normAutofit lnSpcReduction="10000"/>
          </a:bodyPr>
          <a:lstStyle/>
          <a:p>
            <a:r>
              <a:rPr lang="en-US" sz="2400" b="1" u="sng" dirty="0"/>
              <a:t>Definition:</a:t>
            </a:r>
            <a:r>
              <a:rPr lang="en-US" sz="2400" b="1" dirty="0"/>
              <a:t> </a:t>
            </a:r>
            <a:r>
              <a:rPr lang="en-US" sz="2400" dirty="0"/>
              <a:t>The purpose of </a:t>
            </a:r>
            <a:r>
              <a:rPr lang="en-US" sz="2400" dirty="0" smtClean="0">
                <a:solidFill>
                  <a:srgbClr val="FF0000"/>
                </a:solidFill>
              </a:rPr>
              <a:t>_____</a:t>
            </a:r>
            <a:r>
              <a:rPr lang="en-US" sz="2400" dirty="0" smtClean="0"/>
              <a:t> </a:t>
            </a:r>
            <a:r>
              <a:rPr lang="en-US" sz="2400" dirty="0"/>
              <a:t>is to let someone know whether or not a task was performed </a:t>
            </a:r>
            <a:r>
              <a:rPr lang="en-US" sz="2400" dirty="0" smtClean="0">
                <a:solidFill>
                  <a:srgbClr val="FF0000"/>
                </a:solidFill>
              </a:rPr>
              <a:t>______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and how it might be improved.  Feedback clarifies the difference between the </a:t>
            </a:r>
            <a:r>
              <a:rPr lang="en-US" sz="2400" dirty="0" smtClean="0">
                <a:solidFill>
                  <a:srgbClr val="FF0000"/>
                </a:solidFill>
              </a:rPr>
              <a:t>_____ </a:t>
            </a:r>
            <a:r>
              <a:rPr lang="en-US" sz="2400" dirty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______</a:t>
            </a:r>
            <a:r>
              <a:rPr lang="en-US" sz="2400" dirty="0" smtClean="0"/>
              <a:t> levels </a:t>
            </a:r>
            <a:r>
              <a:rPr lang="en-US" sz="2400" dirty="0"/>
              <a:t>of performance and illuminates what steps could be taken to meet the expectations.  </a:t>
            </a:r>
            <a:r>
              <a:rPr lang="en-US" sz="2400" dirty="0" smtClean="0">
                <a:solidFill>
                  <a:srgbClr val="FF0000"/>
                </a:solidFill>
              </a:rPr>
              <a:t>______</a:t>
            </a:r>
            <a:r>
              <a:rPr lang="en-US" sz="2400" dirty="0" smtClean="0"/>
              <a:t> </a:t>
            </a:r>
            <a:r>
              <a:rPr lang="en-US" sz="2400" dirty="0"/>
              <a:t>is most effective when it is clear, </a:t>
            </a:r>
            <a:r>
              <a:rPr lang="en-US" sz="2400" dirty="0" smtClean="0">
                <a:solidFill>
                  <a:srgbClr val="FF0000"/>
                </a:solidFill>
              </a:rPr>
              <a:t>______</a:t>
            </a:r>
            <a:r>
              <a:rPr lang="en-US" sz="2400" dirty="0" smtClean="0"/>
              <a:t>, </a:t>
            </a:r>
            <a:r>
              <a:rPr lang="en-US" sz="2400" dirty="0"/>
              <a:t>compatible with prior knowledge, </a:t>
            </a:r>
            <a:r>
              <a:rPr lang="en-US" sz="2400" dirty="0" smtClean="0">
                <a:solidFill>
                  <a:srgbClr val="FF0000"/>
                </a:solidFill>
              </a:rPr>
              <a:t>______</a:t>
            </a:r>
            <a:r>
              <a:rPr lang="en-US" sz="2400" dirty="0" smtClean="0"/>
              <a:t>, </a:t>
            </a:r>
            <a:r>
              <a:rPr lang="en-US" sz="2400" dirty="0"/>
              <a:t>and non-threatening.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nesneetc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63" y="2049240"/>
            <a:ext cx="1066800" cy="228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9710" y="4987528"/>
            <a:ext cx="5767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Word Bank:  immediate, feedback, correctly, expected, current, purposeful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982308" y="1672494"/>
            <a:ext cx="1152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46462" y="2049240"/>
            <a:ext cx="124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correctly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7230" y="2735384"/>
            <a:ext cx="105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84453" y="2735384"/>
            <a:ext cx="132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44184" y="3341077"/>
            <a:ext cx="134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89800" y="3690871"/>
            <a:ext cx="138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purposeful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74172" y="3964009"/>
            <a:ext cx="1372290" cy="371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immediate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8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Educational research indicates that </a:t>
            </a:r>
            <a:r>
              <a:rPr lang="en-US" sz="2400" dirty="0">
                <a:solidFill>
                  <a:srgbClr val="FF0000"/>
                </a:solidFill>
              </a:rPr>
              <a:t>feedback</a:t>
            </a:r>
            <a:r>
              <a:rPr lang="en-US" sz="2400" dirty="0"/>
              <a:t> is one of the most powerful </a:t>
            </a:r>
            <a:r>
              <a:rPr lang="en-US" sz="2400" dirty="0">
                <a:solidFill>
                  <a:srgbClr val="FF0000"/>
                </a:solidFill>
              </a:rPr>
              <a:t>drivers</a:t>
            </a:r>
            <a:r>
              <a:rPr lang="en-US" sz="2400" dirty="0"/>
              <a:t> of student achievement. In Hattie’s book </a:t>
            </a:r>
            <a:r>
              <a:rPr lang="en-US" sz="2400" i="1" dirty="0"/>
              <a:t>Visible Learning, </a:t>
            </a:r>
            <a:r>
              <a:rPr lang="en-US" sz="2400" dirty="0"/>
              <a:t>a synthesis of meta-analyses, the overall effect size of feedback is very high (ES = 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 smtClean="0">
                <a:solidFill>
                  <a:srgbClr val="FF0000"/>
                </a:solidFill>
              </a:rPr>
              <a:t>75</a:t>
            </a:r>
            <a:r>
              <a:rPr lang="en-US" sz="2400" dirty="0" smtClean="0"/>
              <a:t>)</a:t>
            </a:r>
            <a:r>
              <a:rPr lang="en-US" sz="2400" dirty="0"/>
              <a:t>: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611" y="3538052"/>
            <a:ext cx="2026339" cy="180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4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Size = .75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2697480" lvl="8" indent="0">
              <a:buNone/>
            </a:pPr>
            <a:endParaRPr lang="en-US" dirty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900" i="1" dirty="0" smtClean="0"/>
              <a:t>				</a:t>
            </a:r>
          </a:p>
          <a:p>
            <a:pPr marL="0" indent="0">
              <a:buNone/>
            </a:pPr>
            <a:endParaRPr lang="en-US" sz="900" i="1" dirty="0"/>
          </a:p>
          <a:p>
            <a:pPr marL="0" indent="0">
              <a:buNone/>
            </a:pPr>
            <a:endParaRPr lang="en-US" sz="900" i="1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2250" y="2143125"/>
            <a:ext cx="34629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 smtClean="0"/>
          </a:p>
          <a:p>
            <a:pPr marL="285750" indent="-285750">
              <a:buFont typeface="Arial"/>
              <a:buChar char="•"/>
            </a:pPr>
            <a:endParaRPr lang="en-US" sz="3600" dirty="0"/>
          </a:p>
          <a:p>
            <a:endParaRPr lang="en-US" sz="3600" dirty="0"/>
          </a:p>
        </p:txBody>
      </p:sp>
      <p:pic>
        <p:nvPicPr>
          <p:cNvPr id="4" name="Picture 3" descr="http___www.eduweb.vic.gov.au_edulibrary_public_publ_research_publ_Researcharticle_visible_learning.pd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564714"/>
            <a:ext cx="7479043" cy="363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27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800" dirty="0" smtClean="0"/>
              <a:t>correction</a:t>
            </a:r>
            <a:r>
              <a:rPr lang="en-US" sz="2800" dirty="0"/>
              <a:t>, ratio, negative, positive, behaviors, on-task behavior, academic, problem behaviors, underused, research, reprimands, praise, behavioral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999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41" y="1499634"/>
            <a:ext cx="8307294" cy="4255247"/>
          </a:xfrm>
        </p:spPr>
        <p:txBody>
          <a:bodyPr>
            <a:noAutofit/>
          </a:bodyPr>
          <a:lstStyle/>
          <a:p>
            <a:r>
              <a:rPr lang="en-US" sz="2000" dirty="0"/>
              <a:t>The use of </a:t>
            </a:r>
            <a:r>
              <a:rPr lang="en-US" sz="2000" dirty="0">
                <a:solidFill>
                  <a:srgbClr val="FF0000"/>
                </a:solidFill>
              </a:rPr>
              <a:t>positive </a:t>
            </a:r>
            <a:r>
              <a:rPr lang="en-US" sz="2000" dirty="0"/>
              <a:t>feedback, including general and specific </a:t>
            </a:r>
            <a:r>
              <a:rPr lang="en-US" sz="2000" dirty="0">
                <a:solidFill>
                  <a:srgbClr val="FF0000"/>
                </a:solidFill>
              </a:rPr>
              <a:t>praise</a:t>
            </a:r>
            <a:r>
              <a:rPr lang="en-US" sz="2000" dirty="0"/>
              <a:t> for student </a:t>
            </a:r>
            <a:r>
              <a:rPr lang="en-US" sz="2000" dirty="0">
                <a:solidFill>
                  <a:srgbClr val="FF0000"/>
                </a:solidFill>
              </a:rPr>
              <a:t>behaviors</a:t>
            </a:r>
            <a:r>
              <a:rPr lang="en-US" sz="2000" dirty="0"/>
              <a:t>, and the role of </a:t>
            </a:r>
            <a:r>
              <a:rPr lang="en-US" sz="2000" dirty="0">
                <a:solidFill>
                  <a:srgbClr val="FF0000"/>
                </a:solidFill>
              </a:rPr>
              <a:t>negative</a:t>
            </a:r>
            <a:r>
              <a:rPr lang="en-US" sz="2000" dirty="0"/>
              <a:t> feedback in the form of </a:t>
            </a:r>
            <a:r>
              <a:rPr lang="en-US" sz="2000" dirty="0">
                <a:solidFill>
                  <a:srgbClr val="FF0000"/>
                </a:solidFill>
              </a:rPr>
              <a:t>reprimands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0000"/>
                </a:solidFill>
              </a:rPr>
              <a:t>correction</a:t>
            </a:r>
            <a:r>
              <a:rPr lang="en-US" sz="2000" dirty="0"/>
              <a:t> has been a well-investigated </a:t>
            </a:r>
            <a:r>
              <a:rPr lang="en-US" sz="2000" dirty="0" smtClean="0"/>
              <a:t>phenomenon. </a:t>
            </a:r>
            <a:r>
              <a:rPr lang="en-US" sz="2000" dirty="0"/>
              <a:t>Positive academic and behavioral feedback, or teacher praise has been statistically correlated with student </a:t>
            </a:r>
            <a:r>
              <a:rPr lang="en-US" sz="2000" dirty="0">
                <a:solidFill>
                  <a:srgbClr val="FF0000"/>
                </a:solidFill>
              </a:rPr>
              <a:t>on-task behavior </a:t>
            </a:r>
            <a:r>
              <a:rPr lang="en-US" sz="2000" dirty="0" smtClean="0"/>
              <a:t>and </a:t>
            </a:r>
            <a:r>
              <a:rPr lang="en-US" sz="2000" dirty="0"/>
              <a:t>has strong empirical support for both increasing </a:t>
            </a:r>
            <a:r>
              <a:rPr lang="en-US" sz="2000" dirty="0">
                <a:solidFill>
                  <a:srgbClr val="FF0000"/>
                </a:solidFill>
              </a:rPr>
              <a:t>academic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0000"/>
                </a:solidFill>
              </a:rPr>
              <a:t>behavioral</a:t>
            </a:r>
            <a:r>
              <a:rPr lang="en-US" sz="2000" dirty="0"/>
              <a:t> performance and decreasing </a:t>
            </a:r>
            <a:r>
              <a:rPr lang="en-US" sz="2000" dirty="0">
                <a:solidFill>
                  <a:srgbClr val="FF0000"/>
                </a:solidFill>
              </a:rPr>
              <a:t>problem </a:t>
            </a:r>
            <a:r>
              <a:rPr lang="en-US" sz="2000" dirty="0" smtClean="0">
                <a:solidFill>
                  <a:srgbClr val="FF0000"/>
                </a:solidFill>
              </a:rPr>
              <a:t>behaviors</a:t>
            </a:r>
            <a:r>
              <a:rPr lang="en-US" sz="2000" dirty="0" smtClean="0"/>
              <a:t>. </a:t>
            </a:r>
            <a:r>
              <a:rPr lang="en-US" sz="2000" dirty="0"/>
              <a:t>However, it is often reported as an </a:t>
            </a:r>
            <a:r>
              <a:rPr lang="en-US" sz="2000" dirty="0">
                <a:solidFill>
                  <a:srgbClr val="FF0000"/>
                </a:solidFill>
              </a:rPr>
              <a:t>underused</a:t>
            </a:r>
            <a:r>
              <a:rPr lang="en-US" sz="2000" dirty="0"/>
              <a:t> teaching tool despite the supporting </a:t>
            </a:r>
            <a:r>
              <a:rPr lang="en-US" sz="2000" dirty="0" smtClean="0">
                <a:solidFill>
                  <a:srgbClr val="FF0000"/>
                </a:solidFill>
              </a:rPr>
              <a:t>research</a:t>
            </a:r>
            <a:r>
              <a:rPr lang="en-US" sz="2000" dirty="0" smtClean="0"/>
              <a:t>. </a:t>
            </a:r>
            <a:r>
              <a:rPr lang="en-US" sz="2000" dirty="0"/>
              <a:t>With regard to reprimands and </a:t>
            </a:r>
            <a:r>
              <a:rPr lang="en-US" sz="2000" dirty="0">
                <a:solidFill>
                  <a:srgbClr val="FF0000"/>
                </a:solidFill>
              </a:rPr>
              <a:t>correction</a:t>
            </a:r>
            <a:r>
              <a:rPr lang="en-US" sz="2000" dirty="0"/>
              <a:t>, there is a continued assertion that teachers maintain a </a:t>
            </a:r>
            <a:r>
              <a:rPr lang="en-US" sz="2000" dirty="0">
                <a:solidFill>
                  <a:srgbClr val="FF0000"/>
                </a:solidFill>
              </a:rPr>
              <a:t>ratio</a:t>
            </a:r>
            <a:r>
              <a:rPr lang="en-US" sz="2000" dirty="0"/>
              <a:t> of praise to correction at 3:1 or 4:</a:t>
            </a:r>
            <a:r>
              <a:rPr lang="en-US" sz="2000" dirty="0" smtClean="0"/>
              <a:t>1.</a:t>
            </a:r>
            <a:endParaRPr lang="en-US" sz="2000" dirty="0"/>
          </a:p>
          <a:p>
            <a:endParaRPr lang="en-US" sz="1400" dirty="0" smtClean="0"/>
          </a:p>
          <a:p>
            <a:r>
              <a:rPr lang="en-US" sz="1400" dirty="0" smtClean="0"/>
              <a:t>Hattie, 2009; </a:t>
            </a:r>
            <a:r>
              <a:rPr lang="en-US" sz="1400" dirty="0" err="1" smtClean="0"/>
              <a:t>Apter</a:t>
            </a:r>
            <a:r>
              <a:rPr lang="en-US" sz="1400" dirty="0" smtClean="0"/>
              <a:t>, Arnold &amp; Stinson, 2010; Gable, Hester, Rock &amp; Hughes, 2009; Shores, et al, 1993; Sutherland, </a:t>
            </a:r>
            <a:r>
              <a:rPr lang="en-US" sz="1400" dirty="0" err="1" smtClean="0"/>
              <a:t>Wehby</a:t>
            </a:r>
            <a:r>
              <a:rPr lang="en-US" sz="1400" dirty="0" smtClean="0"/>
              <a:t> &amp; Yoder, 2002; </a:t>
            </a:r>
            <a:r>
              <a:rPr lang="en-US" sz="1400" dirty="0" err="1" smtClean="0"/>
              <a:t>Stichter</a:t>
            </a:r>
            <a:r>
              <a:rPr lang="en-US" sz="1400" dirty="0" smtClean="0"/>
              <a:t>, Lewis &amp; </a:t>
            </a:r>
            <a:r>
              <a:rPr lang="en-US" sz="1400" dirty="0" err="1" smtClean="0"/>
              <a:t>Wittaker</a:t>
            </a:r>
            <a:r>
              <a:rPr lang="en-US" sz="1400" dirty="0" smtClean="0"/>
              <a:t>, 2009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0686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Quality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Feedback is most effective when it is:</a:t>
            </a:r>
          </a:p>
          <a:p>
            <a:pPr>
              <a:buNone/>
            </a:pPr>
            <a:endParaRPr lang="en-US" sz="2000" dirty="0" smtClean="0"/>
          </a:p>
          <a:p>
            <a:pPr lvl="0">
              <a:buFont typeface="Arial"/>
              <a:buChar char="•"/>
            </a:pPr>
            <a:r>
              <a:rPr lang="en-US" sz="2000" dirty="0" smtClean="0"/>
              <a:t>Clear </a:t>
            </a:r>
          </a:p>
          <a:p>
            <a:pPr lvl="0">
              <a:buFont typeface="Arial"/>
              <a:buChar char="•"/>
            </a:pPr>
            <a:r>
              <a:rPr lang="en-US" sz="2000" dirty="0" smtClean="0"/>
              <a:t>Purposeful</a:t>
            </a:r>
          </a:p>
          <a:p>
            <a:pPr lvl="0">
              <a:buFont typeface="Arial"/>
              <a:buChar char="•"/>
            </a:pPr>
            <a:r>
              <a:rPr lang="en-US" sz="2000" dirty="0" smtClean="0"/>
              <a:t>Compatible with prior knowledge</a:t>
            </a:r>
          </a:p>
          <a:p>
            <a:pPr>
              <a:buFont typeface="Arial"/>
              <a:buChar char="•"/>
            </a:pPr>
            <a:r>
              <a:rPr lang="en-US" sz="2000" dirty="0"/>
              <a:t>Immediate and </a:t>
            </a:r>
            <a:r>
              <a:rPr lang="en-US" sz="2000" dirty="0" smtClean="0"/>
              <a:t>Timely</a:t>
            </a:r>
          </a:p>
          <a:p>
            <a:pPr lvl="0">
              <a:buFont typeface="Arial"/>
              <a:buChar char="•"/>
            </a:pPr>
            <a:r>
              <a:rPr lang="en-US" sz="2000" dirty="0" smtClean="0"/>
              <a:t>Non-threatening</a:t>
            </a:r>
          </a:p>
          <a:p>
            <a:endParaRPr lang="en-US" dirty="0"/>
          </a:p>
        </p:txBody>
      </p:sp>
      <p:pic>
        <p:nvPicPr>
          <p:cNvPr id="4" name="Picture 3" descr="starbell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50" y="2620682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7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649</TotalTime>
  <Words>758</Words>
  <Application>Microsoft Macintosh PowerPoint</Application>
  <PresentationFormat>On-screen Show (4:3)</PresentationFormat>
  <Paragraphs>95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Revolution</vt:lpstr>
      <vt:lpstr>Feedback</vt:lpstr>
      <vt:lpstr>Mindset:  Fixed vs. Growth</vt:lpstr>
      <vt:lpstr>Our School’s Goal</vt:lpstr>
      <vt:lpstr>Definition:  </vt:lpstr>
      <vt:lpstr>Rationale:</vt:lpstr>
      <vt:lpstr>Effect Size = .75</vt:lpstr>
      <vt:lpstr>Word Bank:</vt:lpstr>
      <vt:lpstr>Rationale Continued</vt:lpstr>
      <vt:lpstr>Characteristics of Quality Feedback</vt:lpstr>
      <vt:lpstr>Back to Mindset</vt:lpstr>
      <vt:lpstr>At Bat: “Teach them the basics of how to hit, and then get them as many at bats as you can.”          Teach like a champion  2010</vt:lpstr>
      <vt:lpstr>Examples of Feedback</vt:lpstr>
      <vt:lpstr>Think about a skill you developed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</dc:title>
  <dc:creator>Jennifer Throndsen</dc:creator>
  <cp:lastModifiedBy>Jennifer Throndsen</cp:lastModifiedBy>
  <cp:revision>20</cp:revision>
  <cp:lastPrinted>2013-02-07T04:16:11Z</cp:lastPrinted>
  <dcterms:created xsi:type="dcterms:W3CDTF">2013-02-03T20:02:44Z</dcterms:created>
  <dcterms:modified xsi:type="dcterms:W3CDTF">2013-02-10T22:04:10Z</dcterms:modified>
</cp:coreProperties>
</file>