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68" r:id="rId3"/>
    <p:sldId id="271" r:id="rId4"/>
    <p:sldId id="259" r:id="rId5"/>
    <p:sldId id="260" r:id="rId6"/>
    <p:sldId id="258" r:id="rId7"/>
    <p:sldId id="266" r:id="rId8"/>
    <p:sldId id="262" r:id="rId9"/>
    <p:sldId id="261" r:id="rId10"/>
    <p:sldId id="263" r:id="rId11"/>
    <p:sldId id="265" r:id="rId12"/>
    <p:sldId id="264" r:id="rId13"/>
    <p:sldId id="257" r:id="rId14"/>
    <p:sldId id="267" r:id="rId15"/>
    <p:sldId id="269" r:id="rId16"/>
    <p:sldId id="270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736A3-4610-47D3-9D0B-3D1DA8D42716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6C42B-F87C-407F-9E1E-14BC11F4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0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32E47-5108-44BF-AA5E-D2A06F6C9E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4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934F-A556-0D45-BE92-F18D0C59924D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4A50AF5-4CE6-8E47-BDDC-745198999B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934F-A556-0D45-BE92-F18D0C59924D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0AF5-4CE6-8E47-BDDC-745198999B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934F-A556-0D45-BE92-F18D0C59924D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0AF5-4CE6-8E47-BDDC-745198999B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934F-A556-0D45-BE92-F18D0C59924D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0AF5-4CE6-8E47-BDDC-745198999B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934F-A556-0D45-BE92-F18D0C59924D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0AF5-4CE6-8E47-BDDC-745198999B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934F-A556-0D45-BE92-F18D0C59924D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0AF5-4CE6-8E47-BDDC-745198999B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934F-A556-0D45-BE92-F18D0C59924D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0AF5-4CE6-8E47-BDDC-745198999B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934F-A556-0D45-BE92-F18D0C59924D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0AF5-4CE6-8E47-BDDC-745198999B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934F-A556-0D45-BE92-F18D0C59924D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0AF5-4CE6-8E47-BDDC-745198999B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934F-A556-0D45-BE92-F18D0C59924D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0AF5-4CE6-8E47-BDDC-745198999B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934F-A556-0D45-BE92-F18D0C59924D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4A50AF5-4CE6-8E47-BDDC-745198999B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F4B934F-A556-0D45-BE92-F18D0C59924D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4A50AF5-4CE6-8E47-BDDC-745198999B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934F-A556-0D45-BE92-F18D0C59924D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A4A50AF5-4CE6-8E47-BDDC-745198999B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934F-A556-0D45-BE92-F18D0C59924D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4A50AF5-4CE6-8E47-BDDC-745198999BA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934F-A556-0D45-BE92-F18D0C59924D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A4A50AF5-4CE6-8E47-BDDC-745198999BA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934F-A556-0D45-BE92-F18D0C59924D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A4A50AF5-4CE6-8E47-BDDC-745198999BA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934F-A556-0D45-BE92-F18D0C59924D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0AF5-4CE6-8E47-BDDC-745198999B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F4B934F-A556-0D45-BE92-F18D0C59924D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A4A50AF5-4CE6-8E47-BDDC-745198999BA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g0tixtWIgo&amp;feature=endscreen&amp;NR=1" TargetMode="External"/><Relationship Id="rId2" Type="http://schemas.openxmlformats.org/officeDocument/2006/relationships/hyperlink" Target="http://www.youtube.com/watch?v=gdhv-VWoqD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youtube.com/watch?feature=endscreen&amp;v=sg0tixtWIgo&amp;NR=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dawcl.com/introductio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gdhv-VWoqD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Four Square 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Grades K-2</a:t>
            </a:r>
          </a:p>
          <a:p>
            <a:r>
              <a:rPr lang="en-US" dirty="0" smtClean="0"/>
              <a:t>November 16,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fermiwords.com/images/four-square-writing-first-g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48963"/>
            <a:ext cx="8928856" cy="516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9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oise.utoronto.ca/balancedliteracydiet/UserFiles/Image/Photos/bld_photos/00052/P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34" y="0"/>
            <a:ext cx="5526669" cy="735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dia-cache-ec3.pinterest.com/upload/225672631297346970_Xh4A24JV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062" y="-905310"/>
            <a:ext cx="5481137" cy="87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7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Square in First Grade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http://www.youtube.com/watch?v=gdhv-</a:t>
            </a:r>
            <a:r>
              <a:rPr lang="en-US" dirty="0" smtClean="0">
                <a:hlinkClick r:id="rId2"/>
              </a:rPr>
              <a:t>VWoqD8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http://www.youtube.com/watch?v=sg0tixtWIgo&amp;feature=endscreen&amp;NR=</a:t>
            </a:r>
            <a:r>
              <a:rPr lang="en-US" dirty="0" smtClean="0">
                <a:hlinkClick r:id="rId3"/>
              </a:rPr>
              <a:t>1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2-11-13 at 12.45.41 P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45" y="1719263"/>
            <a:ext cx="68580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0.gstatic.com/images?q=tbn:ANd9GcRKjmwX_ZhJDu5yl6X-Wmfwogq-CAbBliCqqkGDytOCOwzFjS5m_A:4.bp.blogspot.com/_RXeLF733US8/SwSoa_AKQsI/AAAAAAAADjA/QnozwsaSq3o/s1600/penc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35" y="1572767"/>
            <a:ext cx="4349243" cy="38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let’s try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046" y="2034350"/>
            <a:ext cx="4946602" cy="4105275"/>
          </a:xfrm>
        </p:spPr>
        <p:txBody>
          <a:bodyPr/>
          <a:lstStyle/>
          <a:p>
            <a:r>
              <a:rPr lang="en-US" dirty="0" smtClean="0"/>
              <a:t>Fold your paper</a:t>
            </a:r>
          </a:p>
          <a:p>
            <a:r>
              <a:rPr lang="en-US" dirty="0" smtClean="0"/>
              <a:t>Box 1: Topic Sentence:  There are some great reasons to use the four square in writing instruction.</a:t>
            </a:r>
          </a:p>
          <a:p>
            <a:r>
              <a:rPr lang="en-US" dirty="0" smtClean="0"/>
              <a:t>Box 2-4:  Write 3 reasons as to why it is great to use</a:t>
            </a:r>
          </a:p>
          <a:p>
            <a:r>
              <a:rPr lang="en-US" dirty="0" smtClean="0"/>
              <a:t>Box 5:  Write a feeling sentence</a:t>
            </a:r>
          </a:p>
          <a:p>
            <a:endParaRPr lang="en-US" dirty="0"/>
          </a:p>
          <a:p>
            <a:r>
              <a:rPr lang="en-US" dirty="0" smtClean="0"/>
              <a:t>Viola!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Alone, in partners, or as grade level</a:t>
            </a:r>
          </a:p>
          <a:p>
            <a:pPr lvl="1"/>
            <a:r>
              <a:rPr lang="en-US" dirty="0" smtClean="0"/>
              <a:t>Look at the next writing piece (mini-lesson product, research and inquiry, or customized writing section)</a:t>
            </a:r>
          </a:p>
          <a:p>
            <a:pPr lvl="1"/>
            <a:r>
              <a:rPr lang="en-US" dirty="0" smtClean="0"/>
              <a:t>Outline how you would use the four square to plan with students writing their paragraph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45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0663" y="228600"/>
            <a:ext cx="5284355" cy="886968"/>
          </a:xfrm>
        </p:spPr>
        <p:txBody>
          <a:bodyPr/>
          <a:lstStyle/>
          <a:p>
            <a:r>
              <a:rPr lang="en-US" dirty="0" smtClean="0"/>
              <a:t>Example:  1st Grade</a:t>
            </a:r>
            <a:br>
              <a:rPr lang="en-US" dirty="0" smtClean="0"/>
            </a:br>
            <a:r>
              <a:rPr lang="en-US" dirty="0" smtClean="0"/>
              <a:t>Research and Inquiry: Unit 2.4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313108"/>
              </p:ext>
            </p:extLst>
          </p:nvPr>
        </p:nvGraphicFramePr>
        <p:xfrm>
          <a:off x="1524000" y="1396998"/>
          <a:ext cx="6096000" cy="450276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3048000"/>
                <a:gridCol w="3048000"/>
              </a:tblGrid>
              <a:tr h="22513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One great thing about __________ is __________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______________________.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Another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reason, I like _______ is _____________________.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22000"/>
                      </a:schemeClr>
                    </a:solidFill>
                  </a:tcPr>
                </a:tc>
              </a:tr>
              <a:tr h="2251380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The best thing about _______ is _____________________.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like ______ because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______________________.  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2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55310" y="2931090"/>
            <a:ext cx="407095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My favorite animal is ____________.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5375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Rubrics and Anchor Papers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16" y="2020888"/>
            <a:ext cx="2854977" cy="380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16" y="2011221"/>
            <a:ext cx="2895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003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of Award Winning Children’s Literature—Example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2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8674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5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727450" y="5056188"/>
            <a:ext cx="5416550" cy="681037"/>
          </a:xfrm>
        </p:spPr>
        <p:txBody>
          <a:bodyPr/>
          <a:lstStyle/>
          <a:p>
            <a:r>
              <a:rPr lang="en-US" dirty="0" smtClean="0"/>
              <a:t>Where is the writing in Reading Street?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3727450" y="5737225"/>
            <a:ext cx="5416550" cy="628650"/>
          </a:xfrm>
        </p:spPr>
        <p:txBody>
          <a:bodyPr/>
          <a:lstStyle/>
          <a:p>
            <a:r>
              <a:rPr lang="en-US" dirty="0" smtClean="0"/>
              <a:t>Everywhere!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130023"/>
              </p:ext>
            </p:extLst>
          </p:nvPr>
        </p:nvGraphicFramePr>
        <p:xfrm>
          <a:off x="947803" y="501043"/>
          <a:ext cx="6096000" cy="40960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048005">
                <a:tc>
                  <a:txBody>
                    <a:bodyPr/>
                    <a:lstStyle/>
                    <a:p>
                      <a:r>
                        <a:rPr lang="en-US" dirty="0" smtClean="0"/>
                        <a:t>Writing on Demand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Quick write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Concept</a:t>
                      </a:r>
                      <a:r>
                        <a:rPr lang="en-US" baseline="0" dirty="0" smtClean="0"/>
                        <a:t> Map—Written Response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Build Writing Fluency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Distributed Practice</a:t>
                      </a:r>
                      <a:endParaRPr lang="en-US" dirty="0"/>
                    </a:p>
                  </a:txBody>
                  <a:tcPr>
                    <a:solidFill>
                      <a:srgbClr val="FF000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Daily Mini Lessons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Variety</a:t>
                      </a:r>
                      <a:r>
                        <a:rPr lang="en-US" baseline="0" dirty="0" smtClean="0"/>
                        <a:t> of products/genres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Key Features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Modeled examples (TE and SE)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Quick write for fluency</a:t>
                      </a:r>
                    </a:p>
                  </a:txBody>
                  <a:tcPr>
                    <a:solidFill>
                      <a:srgbClr val="FFC000">
                        <a:alpha val="72000"/>
                      </a:srgbClr>
                    </a:solidFill>
                  </a:tcPr>
                </a:tc>
              </a:tr>
              <a:tr h="2048005"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</a:t>
                      </a:r>
                      <a:r>
                        <a:rPr lang="en-US" baseline="0" dirty="0" smtClean="0"/>
                        <a:t> and Inquiry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Connects to Question of the Week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Has a product every week (balance)</a:t>
                      </a:r>
                      <a:endParaRPr lang="en-US" dirty="0"/>
                    </a:p>
                  </a:txBody>
                  <a:tcPr>
                    <a:solidFill>
                      <a:srgbClr val="FFC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Customized</a:t>
                      </a:r>
                      <a:r>
                        <a:rPr lang="en-US" baseline="0" dirty="0" smtClean="0"/>
                        <a:t> Writing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Big projects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Connect to S.S./Science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Be selective</a:t>
                      </a:r>
                      <a:endParaRPr lang="en-US" dirty="0"/>
                    </a:p>
                  </a:txBody>
                  <a:tcPr>
                    <a:solidFill>
                      <a:srgbClr val="00206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01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research say?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455916"/>
              </p:ext>
            </p:extLst>
          </p:nvPr>
        </p:nvGraphicFramePr>
        <p:xfrm>
          <a:off x="457200" y="160020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1295400"/>
                <a:gridCol w="1447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 Evidence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r>
                        <a:rPr lang="en-US" baseline="0" dirty="0" smtClean="0"/>
                        <a:t> Evidence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Minimal</a:t>
                      </a:r>
                      <a:r>
                        <a:rPr lang="en-US" baseline="0" dirty="0" smtClean="0"/>
                        <a:t> Evidence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 Provide daily time for students to write.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v"/>
                      </a:pP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Teach students to use the writing process for a variety of purposes.</a:t>
                      </a:r>
                    </a:p>
                    <a:p>
                      <a:r>
                        <a:rPr lang="en-US" dirty="0" smtClean="0"/>
                        <a:t>   2a. Teach students the writing   </a:t>
                      </a:r>
                    </a:p>
                    <a:p>
                      <a:r>
                        <a:rPr lang="en-US" dirty="0" smtClean="0"/>
                        <a:t>   process.</a:t>
                      </a:r>
                    </a:p>
                    <a:p>
                      <a:r>
                        <a:rPr lang="en-US" dirty="0" smtClean="0"/>
                        <a:t>   2b. Teach students</a:t>
                      </a:r>
                      <a:r>
                        <a:rPr lang="en-US" baseline="0" dirty="0" smtClean="0"/>
                        <a:t> to write for a </a:t>
                      </a:r>
                    </a:p>
                    <a:p>
                      <a:r>
                        <a:rPr lang="en-US" baseline="0" dirty="0" smtClean="0"/>
                        <a:t>   variety of purpose.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285750" indent="-285750" algn="ctr">
                        <a:buFont typeface="Wingdings" pitchFamily="2" charset="2"/>
                        <a:buChar char="v"/>
                      </a:pP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Teach students to become fluency with handwriting,</a:t>
                      </a:r>
                      <a:r>
                        <a:rPr lang="en-US" baseline="0" dirty="0" smtClean="0"/>
                        <a:t> spelling, sentence construction, typing and word processing.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285750" indent="-285750" algn="ctr">
                        <a:buFont typeface="Wingdings" pitchFamily="2" charset="2"/>
                        <a:buChar char="v"/>
                      </a:pP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 Create an engaged</a:t>
                      </a:r>
                      <a:r>
                        <a:rPr lang="en-US" baseline="0" dirty="0" smtClean="0"/>
                        <a:t> community of writers.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itchFamily="2" charset="2"/>
                        <a:buChar char="v"/>
                      </a:pP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r>
              <a:rPr lang="en-US" dirty="0" smtClean="0"/>
              <a:t>IES Educator's Practice Guide:  Teaching Elementary School Students to Be Effective Writers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3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Four Square Writing?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Four-square writing is a method of teaching basic writing skills that is applicable across grade levels and curriculum areas.  It can be applied for the narrative, descriptive, expository, and persuasive forms of writing.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96" y="2020887"/>
            <a:ext cx="2890903" cy="372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0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Four Square Writing?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9" y="2020888"/>
            <a:ext cx="5502059" cy="4105275"/>
          </a:xfrm>
        </p:spPr>
        <p:txBody>
          <a:bodyPr>
            <a:noAutofit/>
          </a:bodyPr>
          <a:lstStyle/>
          <a:p>
            <a:r>
              <a:rPr lang="en-US" sz="2400" dirty="0" smtClean="0"/>
              <a:t>Prewriting and organizational skills are taught through the use of a graphic organizer.</a:t>
            </a:r>
          </a:p>
          <a:p>
            <a:r>
              <a:rPr lang="en-US" sz="2400" dirty="0" smtClean="0"/>
              <a:t>This visual and kinesthetic aid is employed to focus writing, to provide details, and to enhance word choice.  </a:t>
            </a:r>
          </a:p>
          <a:p>
            <a:r>
              <a:rPr lang="en-US" sz="2400" dirty="0" smtClean="0"/>
              <a:t>The visual organizers help students to conceptualize, understand, and structure a piece of written discourse successfully.</a:t>
            </a:r>
            <a:endParaRPr lang="en-US" sz="2400" dirty="0"/>
          </a:p>
        </p:txBody>
      </p:sp>
      <p:pic>
        <p:nvPicPr>
          <p:cNvPr id="2050" name="Picture 2" descr="http://t2.gstatic.com/images?q=tbn:ANd9GcRlim48CdtXq_wgrztuNSXaAm_Awy03vnFmTRjp4v-a0v5FfkyIrgd5TfQ:www.ramonausd.net/164020418125055577/lib/164020418125055577/Language%2520Arts/Sentence4Squ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33" y="1294378"/>
            <a:ext cx="2952685" cy="41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133" y="1203436"/>
            <a:ext cx="29526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it in the Primary 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2-11-13 at 12.48.53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22" y="2020888"/>
            <a:ext cx="6547556" cy="37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Using Four 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 Start with Box 1—Topic Sentence</a:t>
            </a:r>
          </a:p>
          <a:p>
            <a:r>
              <a:rPr lang="en-US" dirty="0" smtClean="0"/>
              <a:t>Step 2:  Brainstorm three different supporting ideas for your topic and put those in box 2-4</a:t>
            </a:r>
          </a:p>
          <a:p>
            <a:r>
              <a:rPr lang="en-US" dirty="0" smtClean="0"/>
              <a:t>Step 3:  Write a concluding sentence—could be a summary, feeling statement, etc.</a:t>
            </a:r>
          </a:p>
          <a:p>
            <a:r>
              <a:rPr lang="en-US" dirty="0" smtClean="0"/>
              <a:t>Step 4:  Get some writing paper and turn your four square into a paragraph.</a:t>
            </a:r>
          </a:p>
          <a:p>
            <a:r>
              <a:rPr lang="en-US" dirty="0" smtClean="0"/>
              <a:t>Step 5:  Taking your paragraph through the writing process. (with selected pieces)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_etImuhIxatc/Sr_uT1s0OhI/AAAAAAAAANI/WPzxTvuFuTE/s400/foursqua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2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1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95763" y="685800"/>
            <a:ext cx="4948237" cy="887413"/>
          </a:xfrm>
        </p:spPr>
        <p:txBody>
          <a:bodyPr/>
          <a:lstStyle/>
          <a:p>
            <a:r>
              <a:rPr lang="en-US" dirty="0" smtClean="0"/>
              <a:t>Typical Starting Point 1</a:t>
            </a:r>
            <a:r>
              <a:rPr lang="en-US" baseline="30000" dirty="0" smtClean="0"/>
              <a:t>st</a:t>
            </a:r>
            <a:r>
              <a:rPr lang="en-US" dirty="0" smtClean="0"/>
              <a:t>-2</a:t>
            </a:r>
            <a:r>
              <a:rPr lang="en-US" baseline="30000" dirty="0" smtClean="0"/>
              <a:t>nd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9" y="-46477"/>
            <a:ext cx="8642960" cy="718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4553" y="3254914"/>
            <a:ext cx="305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Topic Sentence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84521" y="1044618"/>
            <a:ext cx="22676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Supporting Idea</a:t>
            </a:r>
            <a:endParaRPr lang="en-US" sz="32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36463" y="4511518"/>
            <a:ext cx="2718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Concluding Sentence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736464" y="1044618"/>
            <a:ext cx="22676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Supporting Idea</a:t>
            </a:r>
            <a:endParaRPr lang="en-US" sz="32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84521" y="4373019"/>
            <a:ext cx="22676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Supporting Idea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510</TotalTime>
  <Words>547</Words>
  <Application>Microsoft Office PowerPoint</Application>
  <PresentationFormat>On-screen Show (4:3)</PresentationFormat>
  <Paragraphs>92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Inspiration</vt:lpstr>
      <vt:lpstr>Four Square Writing</vt:lpstr>
      <vt:lpstr>Where is the writing in Reading Street?</vt:lpstr>
      <vt:lpstr>What does research say?</vt:lpstr>
      <vt:lpstr>What is Four Square Writing?</vt:lpstr>
      <vt:lpstr>What is Four Square Writing? Cont…</vt:lpstr>
      <vt:lpstr>Using it in the Primary Grades</vt:lpstr>
      <vt:lpstr>Steps to Using Four Square</vt:lpstr>
      <vt:lpstr>PowerPoint Presentation</vt:lpstr>
      <vt:lpstr>Typical Starting Point 1st-2nd </vt:lpstr>
      <vt:lpstr>PowerPoint Presentation</vt:lpstr>
      <vt:lpstr>PowerPoint Presentation</vt:lpstr>
      <vt:lpstr>PowerPoint Presentation</vt:lpstr>
      <vt:lpstr>Four Square in First Grade</vt:lpstr>
      <vt:lpstr>Now let’s try it!</vt:lpstr>
      <vt:lpstr>Your Task</vt:lpstr>
      <vt:lpstr>Example:  1st Grade Research and Inquiry: Unit 2.4</vt:lpstr>
      <vt:lpstr>Writing Rubrics and Anchor Papers</vt:lpstr>
      <vt:lpstr>Database of Award Winning Children’s Literature—Example Texts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Square Writing</dc:title>
  <dc:creator>Jennifer Throndsen</dc:creator>
  <cp:lastModifiedBy>Jennifer Throndsen</cp:lastModifiedBy>
  <cp:revision>13</cp:revision>
  <dcterms:created xsi:type="dcterms:W3CDTF">2012-11-13T19:26:04Z</dcterms:created>
  <dcterms:modified xsi:type="dcterms:W3CDTF">2012-11-16T02:27:37Z</dcterms:modified>
</cp:coreProperties>
</file>