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68" r:id="rId5"/>
    <p:sldId id="259" r:id="rId6"/>
    <p:sldId id="267" r:id="rId7"/>
    <p:sldId id="270" r:id="rId8"/>
    <p:sldId id="260" r:id="rId9"/>
    <p:sldId id="266" r:id="rId10"/>
    <p:sldId id="275" r:id="rId11"/>
    <p:sldId id="261" r:id="rId12"/>
    <p:sldId id="269" r:id="rId13"/>
    <p:sldId id="277" r:id="rId14"/>
    <p:sldId id="278" r:id="rId15"/>
    <p:sldId id="276" r:id="rId16"/>
    <p:sldId id="262" r:id="rId17"/>
    <p:sldId id="274" r:id="rId18"/>
    <p:sldId id="263" r:id="rId19"/>
    <p:sldId id="272" r:id="rId20"/>
    <p:sldId id="264" r:id="rId21"/>
    <p:sldId id="273" r:id="rId22"/>
    <p:sldId id="271"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CFD3E-D9D0-4FF3-968B-006402590A28}" type="datetimeFigureOut">
              <a:rPr lang="en-US" smtClean="0"/>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F868A-468B-4714-9AFD-B8061C0D9F8C}" type="slidenum">
              <a:rPr lang="en-US" smtClean="0"/>
              <a:t>‹#›</a:t>
            </a:fld>
            <a:endParaRPr lang="en-US"/>
          </a:p>
        </p:txBody>
      </p:sp>
    </p:spTree>
    <p:extLst>
      <p:ext uri="{BB962C8B-B14F-4D97-AF65-F5344CB8AC3E}">
        <p14:creationId xmlns:p14="http://schemas.microsoft.com/office/powerpoint/2010/main" val="385005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BCCB2B-C456-47D4-AD58-FE3DB25C1756}" type="datetimeFigureOut">
              <a:rPr lang="en-US" smtClean="0"/>
              <a:t>10/31/2012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8FB6E04-52C3-49DD-9DB6-DC77EC32DA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CCB2B-C456-47D4-AD58-FE3DB25C1756}"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CCB2B-C456-47D4-AD58-FE3DB25C1756}"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CCB2B-C456-47D4-AD58-FE3DB25C1756}"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CCB2B-C456-47D4-AD58-FE3DB25C1756}" type="datetimeFigureOut">
              <a:rPr lang="en-US" smtClean="0"/>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BCCB2B-C456-47D4-AD58-FE3DB25C1756}" type="datetimeFigureOut">
              <a:rPr lang="en-US" smtClean="0"/>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B6E04-52C3-49DD-9DB6-DC77EC32DA7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BCCB2B-C456-47D4-AD58-FE3DB25C1756}" type="datetimeFigureOut">
              <a:rPr lang="en-US" smtClean="0"/>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B6E04-52C3-49DD-9DB6-DC77EC32DA7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CCB2B-C456-47D4-AD58-FE3DB25C1756}" type="datetimeFigureOut">
              <a:rPr lang="en-US" smtClean="0"/>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CCB2B-C456-47D4-AD58-FE3DB25C1756}" type="datetimeFigureOut">
              <a:rPr lang="en-US" smtClean="0"/>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B6E04-52C3-49DD-9DB6-DC77EC32DA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8BCCB2B-C456-47D4-AD58-FE3DB25C1756}" type="datetimeFigureOut">
              <a:rPr lang="en-US" smtClean="0"/>
              <a:t>10/31/2012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8FB6E04-52C3-49DD-9DB6-DC77EC32DA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8BCCB2B-C456-47D4-AD58-FE3DB25C1756}" type="datetimeFigureOut">
              <a:rPr lang="en-US" smtClean="0"/>
              <a:t>10/31/2012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8FB6E04-52C3-49DD-9DB6-DC77EC32DA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8BCCB2B-C456-47D4-AD58-FE3DB25C1756}" type="datetimeFigureOut">
              <a:rPr lang="en-US" smtClean="0"/>
              <a:t>10/31/2012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8FB6E04-52C3-49DD-9DB6-DC77EC32DA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Literacy Work Stations</a:t>
            </a:r>
            <a:endParaRPr lang="en-US" dirty="0"/>
          </a:p>
        </p:txBody>
      </p:sp>
      <p:sp>
        <p:nvSpPr>
          <p:cNvPr id="3" name="Subtitle 2"/>
          <p:cNvSpPr>
            <a:spLocks noGrp="1"/>
          </p:cNvSpPr>
          <p:nvPr>
            <p:ph type="subTitle" idx="1"/>
          </p:nvPr>
        </p:nvSpPr>
        <p:spPr/>
        <p:txBody>
          <a:bodyPr>
            <a:normAutofit/>
          </a:bodyPr>
          <a:lstStyle/>
          <a:p>
            <a:r>
              <a:rPr lang="en-US" dirty="0" smtClean="0"/>
              <a:t>Grades 3-6</a:t>
            </a:r>
          </a:p>
          <a:p>
            <a:r>
              <a:rPr lang="en-US" dirty="0" smtClean="0"/>
              <a:t>October 26, 2012</a:t>
            </a:r>
            <a:endParaRPr lang="en-US" dirty="0"/>
          </a:p>
        </p:txBody>
      </p:sp>
    </p:spTree>
    <p:extLst>
      <p:ext uri="{BB962C8B-B14F-4D97-AF65-F5344CB8AC3E}">
        <p14:creationId xmlns:p14="http://schemas.microsoft.com/office/powerpoint/2010/main" val="82197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StoryRobe</a:t>
            </a:r>
            <a:endParaRPr lang="en-US" dirty="0"/>
          </a:p>
        </p:txBody>
      </p:sp>
      <p:sp>
        <p:nvSpPr>
          <p:cNvPr id="3" name="Content Placeholder 2"/>
          <p:cNvSpPr>
            <a:spLocks noGrp="1"/>
          </p:cNvSpPr>
          <p:nvPr>
            <p:ph idx="1"/>
          </p:nvPr>
        </p:nvSpPr>
        <p:spPr/>
        <p:txBody>
          <a:bodyPr/>
          <a:lstStyle/>
          <a:p>
            <a:r>
              <a:rPr lang="en-US" dirty="0" smtClean="0"/>
              <a:t>Think</a:t>
            </a:r>
          </a:p>
          <a:p>
            <a:pPr marL="0" indent="0">
              <a:buNone/>
            </a:pPr>
            <a:r>
              <a:rPr lang="en-US" dirty="0" smtClean="0"/>
              <a:t>Digital</a:t>
            </a:r>
          </a:p>
          <a:p>
            <a:pPr marL="0" indent="0">
              <a:buNone/>
            </a:pPr>
            <a:r>
              <a:rPr lang="en-US" dirty="0" smtClean="0"/>
              <a:t>Storytelling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2828925" cy="422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19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Word </a:t>
            </a:r>
            <a:r>
              <a:rPr lang="en-US" dirty="0" smtClean="0"/>
              <a:t>Study Work Station</a:t>
            </a:r>
            <a:endParaRPr lang="en-US" dirty="0"/>
          </a:p>
        </p:txBody>
      </p:sp>
      <p:sp>
        <p:nvSpPr>
          <p:cNvPr id="3" name="Content Placeholder 2"/>
          <p:cNvSpPr>
            <a:spLocks noGrp="1"/>
          </p:cNvSpPr>
          <p:nvPr>
            <p:ph idx="1"/>
          </p:nvPr>
        </p:nvSpPr>
        <p:spPr/>
        <p:txBody>
          <a:bodyPr/>
          <a:lstStyle/>
          <a:p>
            <a:r>
              <a:rPr lang="en-US" dirty="0" smtClean="0"/>
              <a:t>Transition to more investigative word study work with complex words patterns/etymology, vocabulary, and </a:t>
            </a:r>
            <a:r>
              <a:rPr lang="en-US" dirty="0" smtClean="0"/>
              <a:t>so </a:t>
            </a:r>
            <a:r>
              <a:rPr lang="en-US" dirty="0" smtClean="0"/>
              <a:t>on, especially as related to their own reading and writing</a:t>
            </a:r>
            <a:endParaRPr lang="en-US" dirty="0"/>
          </a:p>
        </p:txBody>
      </p:sp>
      <p:pic>
        <p:nvPicPr>
          <p:cNvPr id="12290" name="Picture 2" descr="C:\Users\Owner\AppData\Local\Microsoft\Windows\Temporary Internet Files\Content.IE5\ZOE4OB1B\MC9002907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593938"/>
            <a:ext cx="2446337" cy="188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6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Ideas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Pairs </a:t>
            </a:r>
            <a:r>
              <a:rPr lang="en-US" dirty="0"/>
              <a:t>of students call out words and write them on dry erase boards.</a:t>
            </a:r>
          </a:p>
          <a:p>
            <a:pPr lvl="0"/>
            <a:r>
              <a:rPr lang="en-US" dirty="0"/>
              <a:t>Allow pairs to discuss patterns, tricky words, and strategies to learn words.</a:t>
            </a:r>
          </a:p>
          <a:p>
            <a:pPr lvl="0"/>
            <a:r>
              <a:rPr lang="en-US" dirty="0"/>
              <a:t>Pairs give “practice tests”.</a:t>
            </a:r>
          </a:p>
          <a:p>
            <a:pPr lvl="0"/>
            <a:r>
              <a:rPr lang="en-US" dirty="0"/>
              <a:t>Have spelling word activities available (crosswords to make, shop and spell, word association webs, rainbow words, antonyms/synonyms, etc.).</a:t>
            </a:r>
          </a:p>
          <a:p>
            <a:pPr lvl="0"/>
            <a:r>
              <a:rPr lang="en-US" dirty="0"/>
              <a:t>Materials can be in a portable center (stored in a basket).</a:t>
            </a:r>
          </a:p>
          <a:p>
            <a:pPr lvl="0"/>
            <a:r>
              <a:rPr lang="en-US" dirty="0"/>
              <a:t>Have list of commonly misspelled words for students to manipulate and practice.</a:t>
            </a:r>
          </a:p>
          <a:p>
            <a:pPr lvl="0"/>
            <a:r>
              <a:rPr lang="en-US" dirty="0"/>
              <a:t>Let students help you come up with an “I Can” list to go with the center.  (Post this list in the station for students to refer to for on-task ideas.)</a:t>
            </a:r>
          </a:p>
          <a:p>
            <a:pPr lvl="0"/>
            <a:r>
              <a:rPr lang="en-US" dirty="0"/>
              <a:t>Use science, social studies, math, and other vocabulary in this station for practice</a:t>
            </a:r>
            <a:r>
              <a:rPr lang="en-US" dirty="0" smtClean="0"/>
              <a:t>.</a:t>
            </a:r>
            <a:endParaRPr lang="en-US" dirty="0"/>
          </a:p>
        </p:txBody>
      </p:sp>
    </p:spTree>
    <p:extLst>
      <p:ext uri="{BB962C8B-B14F-4D97-AF65-F5344CB8AC3E}">
        <p14:creationId xmlns:p14="http://schemas.microsoft.com/office/powerpoint/2010/main" val="368594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Ideas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a:t>Word search race</a:t>
            </a:r>
            <a:r>
              <a:rPr lang="en-US" dirty="0"/>
              <a:t/>
            </a:r>
            <a:br>
              <a:rPr lang="en-US" dirty="0"/>
            </a:br>
            <a:r>
              <a:rPr lang="en-US" dirty="0"/>
              <a:t>List words beginning with a certain </a:t>
            </a:r>
            <a:r>
              <a:rPr lang="en-US" dirty="0" smtClean="0"/>
              <a:t>prefix. </a:t>
            </a:r>
            <a:r>
              <a:rPr lang="en-US" dirty="0"/>
              <a:t>Have students work in teams to search newspapers and magazines for as many occurrences of those words, or others with the same prefix, as they can find in a given amount of time. At the end of the time each team counts all the words it found and checks to make sure that each one found really belongs to that category; for example, for the prefix </a:t>
            </a:r>
            <a:r>
              <a:rPr lang="en-US" i="1" dirty="0"/>
              <a:t>re-, replay, repossess</a:t>
            </a:r>
            <a:r>
              <a:rPr lang="en-US" dirty="0"/>
              <a:t>, and </a:t>
            </a:r>
            <a:r>
              <a:rPr lang="en-US" i="1" dirty="0"/>
              <a:t>recan</a:t>
            </a:r>
            <a:r>
              <a:rPr lang="en-US" dirty="0"/>
              <a:t>t would be acceptable, but </a:t>
            </a:r>
            <a:r>
              <a:rPr lang="en-US" i="1" dirty="0"/>
              <a:t>really</a:t>
            </a:r>
            <a:r>
              <a:rPr lang="en-US" dirty="0"/>
              <a:t> and </a:t>
            </a:r>
            <a:r>
              <a:rPr lang="en-US" i="1" dirty="0"/>
              <a:t>readership</a:t>
            </a:r>
            <a:r>
              <a:rPr lang="en-US" dirty="0"/>
              <a:t> would not. </a:t>
            </a:r>
          </a:p>
          <a:p>
            <a:endParaRPr lang="en-US" dirty="0"/>
          </a:p>
        </p:txBody>
      </p:sp>
    </p:spTree>
    <p:extLst>
      <p:ext uri="{BB962C8B-B14F-4D97-AF65-F5344CB8AC3E}">
        <p14:creationId xmlns:p14="http://schemas.microsoft.com/office/powerpoint/2010/main" val="409299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Ideas</a:t>
            </a:r>
            <a:endParaRPr lang="en-US" dirty="0"/>
          </a:p>
        </p:txBody>
      </p:sp>
      <p:sp>
        <p:nvSpPr>
          <p:cNvPr id="3" name="Content Placeholder 2"/>
          <p:cNvSpPr>
            <a:spLocks noGrp="1"/>
          </p:cNvSpPr>
          <p:nvPr>
            <p:ph idx="1"/>
          </p:nvPr>
        </p:nvSpPr>
        <p:spPr/>
        <p:txBody>
          <a:bodyPr/>
          <a:lstStyle/>
          <a:p>
            <a:r>
              <a:rPr lang="en-US" dirty="0" smtClean="0"/>
              <a:t>Word Tree</a:t>
            </a:r>
          </a:p>
          <a:p>
            <a:pPr lvl="1"/>
            <a:r>
              <a:rPr lang="en-US" dirty="0" smtClean="0"/>
              <a:t>Draw </a:t>
            </a:r>
            <a:r>
              <a:rPr lang="en-US" dirty="0"/>
              <a:t>or make a tree.  Write the word pattern, synonym, prefix, or suffix on the base of the tree.  Write words on the branches that would fit in the family or paste word cards that would fit in the family.</a:t>
            </a:r>
            <a:endParaRPr lang="en-US" dirty="0"/>
          </a:p>
        </p:txBody>
      </p:sp>
    </p:spTree>
    <p:extLst>
      <p:ext uri="{BB962C8B-B14F-4D97-AF65-F5344CB8AC3E}">
        <p14:creationId xmlns:p14="http://schemas.microsoft.com/office/powerpoint/2010/main" val="401062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Work Apps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2085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3429000"/>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328862"/>
            <a:ext cx="16668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887" y="4179093"/>
            <a:ext cx="1423988"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293" y="4436051"/>
            <a:ext cx="1652588"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57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Work Station</a:t>
            </a:r>
            <a:endParaRPr lang="en-US" dirty="0"/>
          </a:p>
        </p:txBody>
      </p:sp>
      <p:sp>
        <p:nvSpPr>
          <p:cNvPr id="3" name="Content Placeholder 2"/>
          <p:cNvSpPr>
            <a:spLocks noGrp="1"/>
          </p:cNvSpPr>
          <p:nvPr>
            <p:ph idx="1"/>
          </p:nvPr>
        </p:nvSpPr>
        <p:spPr/>
        <p:txBody>
          <a:bodyPr/>
          <a:lstStyle/>
          <a:p>
            <a:r>
              <a:rPr lang="en-US" dirty="0" smtClean="0"/>
              <a:t>Provide opportunities for students to practice fluent reading with reader’s theater scripts as well as develop comprehension though dramatizations and improvisations</a:t>
            </a:r>
            <a:endParaRPr lang="en-US" dirty="0"/>
          </a:p>
        </p:txBody>
      </p:sp>
      <p:pic>
        <p:nvPicPr>
          <p:cNvPr id="3074" name="Picture 2" descr="C:\Users\Owner\AppData\Local\Microsoft\Windows\Temporary Internet Files\Content.IE5\5PXQ2IUX\MC9000548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657600"/>
            <a:ext cx="3204927" cy="253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9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Ideas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This station takes LOTS of modeling.  Some areas to model (if you choose to include them) are: how to read a script, how to play games, how to write a character sketch, how to write a reader’s theater script, how to produce a news script for a one-minute sound bite, how to dramatize stories and informational text, how to pantomime, how to improvise, and how to do self-evaluations.</a:t>
            </a:r>
          </a:p>
          <a:p>
            <a:pPr lvl="0"/>
            <a:r>
              <a:rPr lang="en-US" dirty="0"/>
              <a:t>Have Reader’s Theater scripts, poems, songs, story excerpts, quotes, etc. available.</a:t>
            </a:r>
          </a:p>
          <a:p>
            <a:pPr lvl="0"/>
            <a:r>
              <a:rPr lang="en-US" dirty="0"/>
              <a:t>Provide materials that will allow students to dramatize, improvise, and evaluate (such as self-evaluation questions).</a:t>
            </a:r>
          </a:p>
          <a:p>
            <a:pPr lvl="0"/>
            <a:r>
              <a:rPr lang="en-US" dirty="0"/>
              <a:t>Be sure to include materials that are at the students’ independent reading levels.</a:t>
            </a:r>
          </a:p>
          <a:p>
            <a:r>
              <a:rPr lang="en-US" dirty="0"/>
              <a:t>Props, puppets, and materials can be available, but model proper use and monitor</a:t>
            </a:r>
            <a:endParaRPr lang="en-US" dirty="0"/>
          </a:p>
        </p:txBody>
      </p:sp>
    </p:spTree>
    <p:extLst>
      <p:ext uri="{BB962C8B-B14F-4D97-AF65-F5344CB8AC3E}">
        <p14:creationId xmlns:p14="http://schemas.microsoft.com/office/powerpoint/2010/main" val="33700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 Work Station</a:t>
            </a:r>
            <a:endParaRPr lang="en-US" dirty="0"/>
          </a:p>
        </p:txBody>
      </p:sp>
      <p:sp>
        <p:nvSpPr>
          <p:cNvPr id="3" name="Content Placeholder 2"/>
          <p:cNvSpPr>
            <a:spLocks noGrp="1"/>
          </p:cNvSpPr>
          <p:nvPr>
            <p:ph idx="1"/>
          </p:nvPr>
        </p:nvSpPr>
        <p:spPr/>
        <p:txBody>
          <a:bodyPr/>
          <a:lstStyle/>
          <a:p>
            <a:r>
              <a:rPr lang="en-US" dirty="0" smtClean="0"/>
              <a:t>Move to more interpretation of poems, focusing more on inferences</a:t>
            </a:r>
            <a:endParaRPr lang="en-US" dirty="0"/>
          </a:p>
        </p:txBody>
      </p:sp>
      <p:pic>
        <p:nvPicPr>
          <p:cNvPr id="2050" name="Picture 2" descr="C:\Users\Owner\AppData\Local\Microsoft\Windows\Temporary Internet Files\Content.IE5\ZOE4OB1B\MC9002822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048000"/>
            <a:ext cx="2643988" cy="293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4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 Station Ideas</a:t>
            </a:r>
            <a:endParaRPr lang="en-US" dirty="0"/>
          </a:p>
        </p:txBody>
      </p:sp>
      <p:sp>
        <p:nvSpPr>
          <p:cNvPr id="3" name="Content Placeholder 2"/>
          <p:cNvSpPr>
            <a:spLocks noGrp="1"/>
          </p:cNvSpPr>
          <p:nvPr>
            <p:ph idx="1"/>
          </p:nvPr>
        </p:nvSpPr>
        <p:spPr/>
        <p:txBody>
          <a:bodyPr>
            <a:noAutofit/>
          </a:bodyPr>
          <a:lstStyle/>
          <a:p>
            <a:pPr lvl="0"/>
            <a:r>
              <a:rPr lang="en-US" sz="1400" dirty="0"/>
              <a:t>Have poems posted all around this station (from student writing and from books).</a:t>
            </a:r>
          </a:p>
          <a:p>
            <a:pPr lvl="0"/>
            <a:r>
              <a:rPr lang="en-US" sz="1400" dirty="0"/>
              <a:t>Have bins of poetry books, highlighter tape, sticky notes, tongue twister books, and poems displayed in frames.  If you are daring, you could even have a jump-roping rhyme chart.  </a:t>
            </a:r>
            <a:r>
              <a:rPr lang="en-US" sz="1400" dirty="0">
                <a:sym typeface="Wingdings"/>
              </a:rPr>
              <a:t></a:t>
            </a:r>
            <a:endParaRPr lang="en-US" sz="1400" dirty="0"/>
          </a:p>
          <a:p>
            <a:pPr lvl="0"/>
            <a:r>
              <a:rPr lang="en-US" sz="1400" dirty="0"/>
              <a:t>Provide a ring with thinking questions on index cards.  After reading poems, these questions can promote discussion and thinking with the students in the station. (Ex:  Which words feel important?  What does the poem make you feel?  What pictures do you see in your mind?)</a:t>
            </a:r>
          </a:p>
          <a:p>
            <a:pPr lvl="0"/>
            <a:r>
              <a:rPr lang="en-US" sz="1400" dirty="0"/>
              <a:t>Activities in this station can remain the same for the year, but the level of difficulty of poems will increase.</a:t>
            </a:r>
          </a:p>
          <a:p>
            <a:pPr lvl="0"/>
            <a:r>
              <a:rPr lang="en-US" sz="1400" dirty="0"/>
              <a:t>Students can read poems, write poems, perform poems (or practice to perform), illustrate poems, work on a personal poem anthology, compare poems, respond to poems, look for words to use in their own writing, study poetry craft, learn about poets, use a magnetic poetry kit, memorize a favorite poem, and explore language such as metaphors, similes, personification, alliteration, and onomatopoeia.</a:t>
            </a:r>
          </a:p>
          <a:p>
            <a:r>
              <a:rPr lang="en-US" sz="1400" dirty="0" smtClean="0"/>
              <a:t>Do a Poetry Slam</a:t>
            </a:r>
            <a:endParaRPr lang="en-US" sz="1400" dirty="0"/>
          </a:p>
        </p:txBody>
      </p:sp>
    </p:spTree>
    <p:extLst>
      <p:ext uri="{BB962C8B-B14F-4D97-AF65-F5344CB8AC3E}">
        <p14:creationId xmlns:p14="http://schemas.microsoft.com/office/powerpoint/2010/main" val="85494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Literacy Work Station?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Write your own definition…</a:t>
            </a:r>
          </a:p>
          <a:p>
            <a:endParaRPr lang="en-US" dirty="0"/>
          </a:p>
          <a:p>
            <a:r>
              <a:rPr lang="en-US" dirty="0" smtClean="0"/>
              <a:t>“an area within the classroom where students work alone or interact with one another, using instructional materials to explore and expand their literacy.  It is a place where a variety of activities reinforce and/or extend learning, often without the assistance of the teacher.  It is a time for students to practice reading, writing, speaking, listening, and working with letters and words.”</a:t>
            </a:r>
            <a:endParaRPr lang="en-US" dirty="0"/>
          </a:p>
        </p:txBody>
      </p:sp>
      <p:sp>
        <p:nvSpPr>
          <p:cNvPr id="4" name="Footer Placeholder 3"/>
          <p:cNvSpPr>
            <a:spLocks noGrp="1"/>
          </p:cNvSpPr>
          <p:nvPr>
            <p:ph type="ftr" sz="quarter" idx="11"/>
          </p:nvPr>
        </p:nvSpPr>
        <p:spPr/>
        <p:txBody>
          <a:bodyPr/>
          <a:lstStyle/>
          <a:p>
            <a:r>
              <a:rPr lang="en-US" smtClean="0"/>
              <a:t>Diller 2003</a:t>
            </a:r>
            <a:endParaRPr lang="en-US"/>
          </a:p>
        </p:txBody>
      </p:sp>
    </p:spTree>
    <p:extLst>
      <p:ext uri="{BB962C8B-B14F-4D97-AF65-F5344CB8AC3E}">
        <p14:creationId xmlns:p14="http://schemas.microsoft.com/office/powerpoint/2010/main" val="21993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Studies and Science Work Stations</a:t>
            </a:r>
            <a:endParaRPr lang="en-US" dirty="0"/>
          </a:p>
        </p:txBody>
      </p:sp>
      <p:sp>
        <p:nvSpPr>
          <p:cNvPr id="3" name="Content Placeholder 2"/>
          <p:cNvSpPr>
            <a:spLocks noGrp="1"/>
          </p:cNvSpPr>
          <p:nvPr>
            <p:ph idx="1"/>
          </p:nvPr>
        </p:nvSpPr>
        <p:spPr/>
        <p:txBody>
          <a:bodyPr/>
          <a:lstStyle/>
          <a:p>
            <a:r>
              <a:rPr lang="en-US" dirty="0" smtClean="0"/>
              <a:t>Become places for inquiry/research of topics related to science, social studies, and health</a:t>
            </a:r>
            <a:endParaRPr lang="en-US" dirty="0"/>
          </a:p>
        </p:txBody>
      </p:sp>
    </p:spTree>
    <p:extLst>
      <p:ext uri="{BB962C8B-B14F-4D97-AF65-F5344CB8AC3E}">
        <p14:creationId xmlns:p14="http://schemas.microsoft.com/office/powerpoint/2010/main" val="3165573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Ideas</a:t>
            </a:r>
            <a:endParaRPr lang="en-US" dirty="0"/>
          </a:p>
        </p:txBody>
      </p:sp>
      <p:sp>
        <p:nvSpPr>
          <p:cNvPr id="3" name="Content Placeholder 2"/>
          <p:cNvSpPr>
            <a:spLocks noGrp="1"/>
          </p:cNvSpPr>
          <p:nvPr>
            <p:ph idx="1"/>
          </p:nvPr>
        </p:nvSpPr>
        <p:spPr/>
        <p:txBody>
          <a:bodyPr>
            <a:noAutofit/>
          </a:bodyPr>
          <a:lstStyle/>
          <a:p>
            <a:pPr lvl="0"/>
            <a:r>
              <a:rPr lang="en-US" sz="1400" dirty="0"/>
              <a:t>Students can take notes out of literature books related to the current studies in science or social studies.</a:t>
            </a:r>
          </a:p>
          <a:p>
            <a:pPr lvl="0"/>
            <a:r>
              <a:rPr lang="en-US" sz="1400" dirty="0"/>
              <a:t>Provide graphic organizers for students to organize their thinking on to later share during the content area class time.</a:t>
            </a:r>
          </a:p>
          <a:p>
            <a:pPr lvl="0"/>
            <a:r>
              <a:rPr lang="en-US" sz="1400" dirty="0"/>
              <a:t>Some materials that could be available are: textbooks, atlases, brochures, newspapers, almanacs, and other informational texts.</a:t>
            </a:r>
          </a:p>
          <a:p>
            <a:pPr lvl="0"/>
            <a:r>
              <a:rPr lang="en-US" sz="1400" dirty="0"/>
              <a:t>Students could read and write about historic figures, scientists, and inventors.</a:t>
            </a:r>
          </a:p>
          <a:p>
            <a:pPr lvl="0"/>
            <a:r>
              <a:rPr lang="en-US" sz="1400" dirty="0"/>
              <a:t>Engage in an inquiry project.</a:t>
            </a:r>
          </a:p>
          <a:p>
            <a:pPr lvl="0"/>
            <a:r>
              <a:rPr lang="en-US" sz="1400" dirty="0"/>
              <a:t>Write authentic nonfiction about topics being studied.</a:t>
            </a:r>
          </a:p>
          <a:p>
            <a:pPr lvl="0"/>
            <a:r>
              <a:rPr lang="en-US" sz="1400" dirty="0"/>
              <a:t>Review content area vocabulary.</a:t>
            </a:r>
          </a:p>
          <a:p>
            <a:pPr lvl="0"/>
            <a:r>
              <a:rPr lang="en-US" sz="1400" dirty="0"/>
              <a:t>Create and use quiz cards or make a mind-map of thinking!</a:t>
            </a:r>
          </a:p>
          <a:p>
            <a:pPr lvl="0"/>
            <a:r>
              <a:rPr lang="en-US" sz="1400" dirty="0"/>
              <a:t>Make a mural about a topic in the content area.  Be sure students label it, add captions, and lots of details.</a:t>
            </a:r>
          </a:p>
          <a:p>
            <a:pPr lvl="0"/>
            <a:r>
              <a:rPr lang="en-US" sz="1400" dirty="0"/>
              <a:t>Buddy read textbook pages.  Mark important ideas, new words, and new facts with sticky notes to share during the content area time.</a:t>
            </a:r>
          </a:p>
          <a:p>
            <a:pPr lvl="0"/>
            <a:r>
              <a:rPr lang="en-US" sz="1400" dirty="0"/>
              <a:t>Listen to the content-area text on tape</a:t>
            </a:r>
            <a:r>
              <a:rPr lang="en-US" sz="1400" dirty="0" smtClean="0"/>
              <a:t>.</a:t>
            </a:r>
            <a:endParaRPr lang="en-US" sz="1400" dirty="0"/>
          </a:p>
        </p:txBody>
      </p:sp>
      <p:pic>
        <p:nvPicPr>
          <p:cNvPr id="13314" name="Picture 2" descr="C:\Program Files (x86)\Microsoft Office\MEDIA\CAGCAT10\j03052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04800"/>
            <a:ext cx="113842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45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Station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If you want to have a class newspaper, this station could help you fit it in.</a:t>
            </a:r>
          </a:p>
          <a:p>
            <a:pPr lvl="0"/>
            <a:r>
              <a:rPr lang="en-US" dirty="0"/>
              <a:t>Students could work on newspaper articles while spending time at this station. </a:t>
            </a:r>
          </a:p>
          <a:p>
            <a:pPr lvl="0"/>
            <a:r>
              <a:rPr lang="en-US" dirty="0"/>
              <a:t>Use a template on the computer to make this easier for students to create.</a:t>
            </a:r>
          </a:p>
          <a:p>
            <a:pPr lvl="0"/>
            <a:r>
              <a:rPr lang="en-US" u="sng" dirty="0"/>
              <a:t>Topics could include</a:t>
            </a:r>
            <a:r>
              <a:rPr lang="en-US" dirty="0"/>
              <a:t>:  Want Ads (looking for a good adventure story), articles about topics being studied in science/social studies, Student Interviews, Book Recommendations, What We’re Reading, Lunch Menu, Community and School Events, Sports, Vocabulary Cartoons, Our </a:t>
            </a:r>
            <a:r>
              <a:rPr lang="en-US" dirty="0" err="1"/>
              <a:t>Heros</a:t>
            </a:r>
            <a:r>
              <a:rPr lang="en-US" dirty="0"/>
              <a:t> (highlight teachers/adults in the school).  The list is really endless!!!</a:t>
            </a:r>
          </a:p>
          <a:p>
            <a:pPr lvl="0"/>
            <a:r>
              <a:rPr lang="en-US" dirty="0"/>
              <a:t>Have a list of articles in the newspaper so that students sign up and they don’t get duplicated in each edition.</a:t>
            </a:r>
          </a:p>
          <a:p>
            <a:pPr lvl="0"/>
            <a:r>
              <a:rPr lang="en-US" dirty="0"/>
              <a:t>Pace it!  Maybe publish a newspaper once every 3-6 weeks.  Figure out what will work best for you, your students, and your schedule.</a:t>
            </a:r>
          </a:p>
          <a:p>
            <a:endParaRPr lang="en-US" dirty="0"/>
          </a:p>
        </p:txBody>
      </p:sp>
      <p:pic>
        <p:nvPicPr>
          <p:cNvPr id="4098" name="Picture 2" descr="C:\Users\Owner\AppData\Local\Microsoft\Windows\Temporary Internet Files\Content.IE5\AP7TQKDM\MC9003710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33400"/>
            <a:ext cx="1898650" cy="16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1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6221"/>
            <a:ext cx="4953000" cy="655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13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Library</a:t>
            </a:r>
            <a:endParaRPr lang="en-US" dirty="0"/>
          </a:p>
        </p:txBody>
      </p:sp>
      <p:sp>
        <p:nvSpPr>
          <p:cNvPr id="3" name="Content Placeholder 2"/>
          <p:cNvSpPr>
            <a:spLocks noGrp="1"/>
          </p:cNvSpPr>
          <p:nvPr>
            <p:ph idx="1"/>
          </p:nvPr>
        </p:nvSpPr>
        <p:spPr/>
        <p:txBody>
          <a:bodyPr/>
          <a:lstStyle/>
          <a:p>
            <a:r>
              <a:rPr lang="en-US" dirty="0" smtClean="0"/>
              <a:t>Move to silent reading for a longer period of time and include expanded responses to books read; use genres (like articles and nonfiction) they’ll need for taking reading tests</a:t>
            </a:r>
            <a:endParaRPr lang="en-US" dirty="0"/>
          </a:p>
        </p:txBody>
      </p:sp>
      <p:pic>
        <p:nvPicPr>
          <p:cNvPr id="8194" name="Picture 2" descr="C:\Users\Owner\AppData\Local\Microsoft\Windows\Temporary Internet Files\Content.IE5\AP7TQKDM\MC900439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869" y="3962400"/>
            <a:ext cx="2632075" cy="18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9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Library Ideas</a:t>
            </a:r>
            <a:endParaRPr lang="en-US" dirty="0"/>
          </a:p>
        </p:txBody>
      </p:sp>
      <p:sp>
        <p:nvSpPr>
          <p:cNvPr id="3" name="Content Placeholder 2"/>
          <p:cNvSpPr>
            <a:spLocks noGrp="1"/>
          </p:cNvSpPr>
          <p:nvPr>
            <p:ph idx="1"/>
          </p:nvPr>
        </p:nvSpPr>
        <p:spPr/>
        <p:txBody>
          <a:bodyPr/>
          <a:lstStyle/>
          <a:p>
            <a:r>
              <a:rPr lang="en-US" dirty="0" smtClean="0"/>
              <a:t>Help them to select just right books</a:t>
            </a:r>
          </a:p>
          <a:p>
            <a:pPr lvl="1"/>
            <a:r>
              <a:rPr lang="en-US" dirty="0" smtClean="0"/>
              <a:t>Best if the books is at an independent reading level</a:t>
            </a:r>
          </a:p>
          <a:p>
            <a:pPr lvl="1"/>
            <a:r>
              <a:rPr lang="en-US" dirty="0" smtClean="0"/>
              <a:t>High Interest Low Readability books for struggles</a:t>
            </a:r>
          </a:p>
          <a:p>
            <a:r>
              <a:rPr lang="en-US" dirty="0" smtClean="0"/>
              <a:t>Buddy Reading—Discussion Cards (file)</a:t>
            </a:r>
          </a:p>
          <a:p>
            <a:r>
              <a:rPr lang="en-US" dirty="0" smtClean="0"/>
              <a:t>Literature Response Questions (file)</a:t>
            </a:r>
          </a:p>
          <a:p>
            <a:r>
              <a:rPr lang="en-US" dirty="0" smtClean="0"/>
              <a:t>Reading Activities for Partners (file)</a:t>
            </a:r>
          </a:p>
          <a:p>
            <a:endParaRPr lang="en-US" dirty="0"/>
          </a:p>
        </p:txBody>
      </p:sp>
    </p:spTree>
    <p:extLst>
      <p:ext uri="{BB962C8B-B14F-4D97-AF65-F5344CB8AC3E}">
        <p14:creationId xmlns:p14="http://schemas.microsoft.com/office/powerpoint/2010/main" val="291918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Work Station</a:t>
            </a:r>
            <a:endParaRPr lang="en-US" dirty="0"/>
          </a:p>
        </p:txBody>
      </p:sp>
      <p:sp>
        <p:nvSpPr>
          <p:cNvPr id="3" name="Content Placeholder 2"/>
          <p:cNvSpPr>
            <a:spLocks noGrp="1"/>
          </p:cNvSpPr>
          <p:nvPr>
            <p:ph idx="1"/>
          </p:nvPr>
        </p:nvSpPr>
        <p:spPr/>
        <p:txBody>
          <a:bodyPr/>
          <a:lstStyle/>
          <a:p>
            <a:r>
              <a:rPr lang="en-US" dirty="0" smtClean="0"/>
              <a:t>Provide CD/tapes for students who need extra support</a:t>
            </a:r>
          </a:p>
          <a:p>
            <a:pPr lvl="1"/>
            <a:r>
              <a:rPr lang="en-US" dirty="0" smtClean="0"/>
              <a:t>High correlation with improving reading fluency for struggling readers</a:t>
            </a:r>
          </a:p>
          <a:p>
            <a:r>
              <a:rPr lang="en-US" dirty="0" smtClean="0"/>
              <a:t>Expand to include social studies and science texts</a:t>
            </a:r>
            <a:endParaRPr lang="en-US" dirty="0"/>
          </a:p>
        </p:txBody>
      </p:sp>
      <p:pic>
        <p:nvPicPr>
          <p:cNvPr id="9218" name="Picture 2" descr="C:\Users\Owner\AppData\Local\Microsoft\Windows\Temporary Internet Files\Content.IE5\ZOE4OB1B\MC9002306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813" y="4425950"/>
            <a:ext cx="1620837"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11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Listening Ideas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This can be a textbook on tape or CD for reading support in content areas.</a:t>
            </a:r>
          </a:p>
          <a:p>
            <a:pPr lvl="0"/>
            <a:r>
              <a:rPr lang="en-US" dirty="0"/>
              <a:t>This can be portable for students to sit and listen at different areas in the room.</a:t>
            </a:r>
          </a:p>
          <a:p>
            <a:pPr lvl="0"/>
            <a:r>
              <a:rPr lang="en-US" dirty="0"/>
              <a:t>Listen to the tape/CD and follow along in the book.</a:t>
            </a:r>
          </a:p>
          <a:p>
            <a:pPr lvl="0"/>
            <a:r>
              <a:rPr lang="en-US" dirty="0"/>
              <a:t>Visualize while listening and do a sketch.</a:t>
            </a:r>
          </a:p>
          <a:p>
            <a:pPr lvl="0"/>
            <a:r>
              <a:rPr lang="en-US" dirty="0"/>
              <a:t>Ask/answer questions with a partner after listening to the book.</a:t>
            </a:r>
          </a:p>
          <a:p>
            <a:pPr lvl="0"/>
            <a:r>
              <a:rPr lang="en-US" dirty="0"/>
              <a:t>Choose a response to do after reading/listening.</a:t>
            </a:r>
          </a:p>
          <a:p>
            <a:pPr lvl="0"/>
            <a:r>
              <a:rPr lang="en-US" dirty="0"/>
              <a:t>Listen for new vocabulary.  Listen for the way the author matches voice to the punctuation.</a:t>
            </a:r>
          </a:p>
          <a:p>
            <a:pPr lvl="0"/>
            <a:r>
              <a:rPr lang="en-US" dirty="0"/>
              <a:t>Students could “record” themselves reading and listen.  Practice reading the same passage and then record it again.</a:t>
            </a:r>
          </a:p>
          <a:p>
            <a:endParaRPr lang="en-US" dirty="0"/>
          </a:p>
        </p:txBody>
      </p:sp>
    </p:spTree>
    <p:extLst>
      <p:ext uri="{BB962C8B-B14F-4D97-AF65-F5344CB8AC3E}">
        <p14:creationId xmlns:p14="http://schemas.microsoft.com/office/powerpoint/2010/main" val="180689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Station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Have pages from handwriting books available for reference.</a:t>
            </a:r>
          </a:p>
          <a:p>
            <a:pPr lvl="0"/>
            <a:r>
              <a:rPr lang="en-US" dirty="0"/>
              <a:t>Post a model of the entire print or cursive alphabet.</a:t>
            </a:r>
          </a:p>
          <a:p>
            <a:pPr lvl="0"/>
            <a:r>
              <a:rPr lang="en-US" dirty="0"/>
              <a:t>Have a list of classmates’ names in print or cursive.</a:t>
            </a:r>
          </a:p>
          <a:p>
            <a:pPr lvl="0"/>
            <a:r>
              <a:rPr lang="en-US" dirty="0"/>
              <a:t>Students can practice writing their names, friends’ names, spelling words, vocabulary words, etc.</a:t>
            </a:r>
          </a:p>
          <a:p>
            <a:pPr lvl="0"/>
            <a:r>
              <a:rPr lang="en-US" dirty="0"/>
              <a:t>Write the teacher, principal, or other adult in the school a note.</a:t>
            </a:r>
          </a:p>
          <a:p>
            <a:pPr lvl="0"/>
            <a:r>
              <a:rPr lang="en-US" dirty="0"/>
              <a:t>Write the hardest letters/words to write and practice 10 times.</a:t>
            </a:r>
          </a:p>
          <a:p>
            <a:pPr lvl="0"/>
            <a:r>
              <a:rPr lang="en-US" dirty="0"/>
              <a:t>You could have this set up using the </a:t>
            </a:r>
            <a:r>
              <a:rPr lang="en-US" dirty="0" err="1"/>
              <a:t>SmartBoard</a:t>
            </a:r>
            <a:r>
              <a:rPr lang="en-US" dirty="0"/>
              <a:t>, dry erase boards, handwriting paper, and other appropriate materials.</a:t>
            </a:r>
          </a:p>
          <a:p>
            <a:pPr lvl="0"/>
            <a:r>
              <a:rPr lang="en-US" dirty="0"/>
              <a:t>Have neon gel pens and black paper as a choice to use.</a:t>
            </a:r>
          </a:p>
          <a:p>
            <a:pPr lvl="0"/>
            <a:r>
              <a:rPr lang="en-US" dirty="0"/>
              <a:t>Have rulers available to make a baseline for straight writing on unlined paper.</a:t>
            </a:r>
          </a:p>
          <a:p>
            <a:endParaRPr lang="en-US" dirty="0"/>
          </a:p>
        </p:txBody>
      </p:sp>
      <p:pic>
        <p:nvPicPr>
          <p:cNvPr id="10242" name="Picture 2" descr="C:\Users\Owner\AppData\Local\Microsoft\Windows\Temporary Internet Files\Content.IE5\5PXQ2IUX\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00600"/>
            <a:ext cx="17367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4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Work Station</a:t>
            </a:r>
            <a:endParaRPr lang="en-US" dirty="0"/>
          </a:p>
        </p:txBody>
      </p:sp>
      <p:sp>
        <p:nvSpPr>
          <p:cNvPr id="3" name="Content Placeholder 2"/>
          <p:cNvSpPr>
            <a:spLocks noGrp="1"/>
          </p:cNvSpPr>
          <p:nvPr>
            <p:ph idx="1"/>
          </p:nvPr>
        </p:nvSpPr>
        <p:spPr/>
        <p:txBody>
          <a:bodyPr/>
          <a:lstStyle/>
          <a:p>
            <a:r>
              <a:rPr lang="en-US" dirty="0" smtClean="0"/>
              <a:t>Give students a longer chunk of time to practice writing strategies and include genres they’ll need for taking state writing tests</a:t>
            </a:r>
            <a:endParaRPr lang="en-US" dirty="0"/>
          </a:p>
        </p:txBody>
      </p:sp>
      <p:pic>
        <p:nvPicPr>
          <p:cNvPr id="11266" name="Picture 2" descr="C:\Users\Owner\AppData\Local\Microsoft\Windows\Temporary Internet Files\Content.IE5\ZOE4OB1B\MC9000885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05200"/>
            <a:ext cx="1441450"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490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Writing Ideas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Reader </a:t>
            </a:r>
            <a:r>
              <a:rPr lang="en-US" dirty="0"/>
              <a:t>Response (Write a response to a book that they have read)</a:t>
            </a:r>
          </a:p>
          <a:p>
            <a:pPr lvl="0"/>
            <a:r>
              <a:rPr lang="en-US" dirty="0"/>
              <a:t>Free Writing</a:t>
            </a:r>
          </a:p>
          <a:p>
            <a:pPr lvl="0"/>
            <a:r>
              <a:rPr lang="en-US" dirty="0"/>
              <a:t>Written Conversations (partners have a conversation by writing their comments and questions to each other)</a:t>
            </a:r>
          </a:p>
          <a:p>
            <a:pPr lvl="0"/>
            <a:r>
              <a:rPr lang="en-US" dirty="0"/>
              <a:t>Word Scavenger Hunt with their Word Study features and copy them down (Words Their Way) </a:t>
            </a:r>
          </a:p>
          <a:p>
            <a:pPr lvl="0"/>
            <a:r>
              <a:rPr lang="en-US" dirty="0"/>
              <a:t>Genre writing (ex. letter writing, poetry, nonfiction, descriptive, narrative, etc.)</a:t>
            </a:r>
          </a:p>
          <a:p>
            <a:pPr lvl="0"/>
            <a:r>
              <a:rPr lang="en-US" dirty="0"/>
              <a:t>Book </a:t>
            </a:r>
            <a:r>
              <a:rPr lang="en-US" dirty="0" smtClean="0"/>
              <a:t>recommendations/review—Model first with examples from Barnes and Noble/Amazon, etc.</a:t>
            </a:r>
            <a:endParaRPr lang="en-US" dirty="0"/>
          </a:p>
          <a:p>
            <a:pPr lvl="0"/>
            <a:r>
              <a:rPr lang="en-US" dirty="0"/>
              <a:t>Writing Across the Curriculum/Content Area Writing </a:t>
            </a:r>
          </a:p>
          <a:p>
            <a:endParaRPr lang="en-US" dirty="0"/>
          </a:p>
        </p:txBody>
      </p:sp>
    </p:spTree>
    <p:extLst>
      <p:ext uri="{BB962C8B-B14F-4D97-AF65-F5344CB8AC3E}">
        <p14:creationId xmlns:p14="http://schemas.microsoft.com/office/powerpoint/2010/main" val="5916972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158</TotalTime>
  <Words>1540</Words>
  <Application>Microsoft Office PowerPoint</Application>
  <PresentationFormat>On-screen Show (4:3)</PresentationFormat>
  <Paragraphs>109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Literacy Work Stations</vt:lpstr>
      <vt:lpstr>What is a Literacy Work Station?</vt:lpstr>
      <vt:lpstr>Classroom Library</vt:lpstr>
      <vt:lpstr>Classroom Library Ideas</vt:lpstr>
      <vt:lpstr>Listening Work Station</vt:lpstr>
      <vt:lpstr>Additional Listening Ideas</vt:lpstr>
      <vt:lpstr>Handwriting Station</vt:lpstr>
      <vt:lpstr>Writing Work Station</vt:lpstr>
      <vt:lpstr>Additional Writing Ideas</vt:lpstr>
      <vt:lpstr>StoryRobe</vt:lpstr>
      <vt:lpstr>Word Study Work Station</vt:lpstr>
      <vt:lpstr>Word Work Ideas</vt:lpstr>
      <vt:lpstr>Word Work Ideas</vt:lpstr>
      <vt:lpstr>Word Work Ideas</vt:lpstr>
      <vt:lpstr>Word Work Apps</vt:lpstr>
      <vt:lpstr>Drama Work Station</vt:lpstr>
      <vt:lpstr>Drama Ideas</vt:lpstr>
      <vt:lpstr>Poetry Work Station</vt:lpstr>
      <vt:lpstr>Poetry Station Ideas</vt:lpstr>
      <vt:lpstr>Social Studies and Science Work Stations</vt:lpstr>
      <vt:lpstr>Content Ideas</vt:lpstr>
      <vt:lpstr>Newspaper Station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Work Stations</dc:title>
  <dc:creator>Jennifer Throndsen</dc:creator>
  <cp:lastModifiedBy>Jennifer Throndsen</cp:lastModifiedBy>
  <cp:revision>8</cp:revision>
  <dcterms:created xsi:type="dcterms:W3CDTF">2012-10-24T01:46:51Z</dcterms:created>
  <dcterms:modified xsi:type="dcterms:W3CDTF">2012-11-01T00:18:01Z</dcterms:modified>
</cp:coreProperties>
</file>