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7" r:id="rId4"/>
    <p:sldId id="259" r:id="rId5"/>
    <p:sldId id="272" r:id="rId6"/>
    <p:sldId id="273" r:id="rId7"/>
    <p:sldId id="274" r:id="rId8"/>
    <p:sldId id="275" r:id="rId9"/>
    <p:sldId id="276" r:id="rId10"/>
    <p:sldId id="277" r:id="rId11"/>
    <p:sldId id="278" r:id="rId12"/>
    <p:sldId id="279" r:id="rId13"/>
    <p:sldId id="280" r:id="rId14"/>
    <p:sldId id="281" r:id="rId15"/>
    <p:sldId id="282" r:id="rId16"/>
    <p:sldId id="283" r:id="rId17"/>
    <p:sldId id="268" r:id="rId18"/>
    <p:sldId id="267" r:id="rId19"/>
    <p:sldId id="269" r:id="rId20"/>
    <p:sldId id="270" r:id="rId21"/>
    <p:sldId id="289" r:id="rId22"/>
    <p:sldId id="290" r:id="rId23"/>
    <p:sldId id="284" r:id="rId24"/>
    <p:sldId id="260"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3" d="100"/>
          <a:sy n="63" d="100"/>
        </p:scale>
        <p:origin x="-1544" y="-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0D43D-09DA-F440-917C-C967962CFBD2}"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3A666A55-22EB-A747-A3A8-9D8A566866D7}">
      <dgm:prSet phldrT="[Text]"/>
      <dgm:spPr/>
      <dgm:t>
        <a:bodyPr/>
        <a:lstStyle/>
        <a:p>
          <a:r>
            <a:rPr lang="en-US" dirty="0" smtClean="0"/>
            <a:t>Whip Around</a:t>
          </a:r>
          <a:endParaRPr lang="en-US" dirty="0"/>
        </a:p>
      </dgm:t>
    </dgm:pt>
    <dgm:pt modelId="{567115A3-F08D-994C-9D9C-EC171D2C7AE6}" type="parTrans" cxnId="{83E7F2B3-A4FF-9D44-AEBD-7FEEE60FD956}">
      <dgm:prSet/>
      <dgm:spPr/>
      <dgm:t>
        <a:bodyPr/>
        <a:lstStyle/>
        <a:p>
          <a:endParaRPr lang="en-US"/>
        </a:p>
      </dgm:t>
    </dgm:pt>
    <dgm:pt modelId="{344A4E0C-7563-8849-AB87-943500491739}" type="sibTrans" cxnId="{83E7F2B3-A4FF-9D44-AEBD-7FEEE60FD956}">
      <dgm:prSet/>
      <dgm:spPr/>
      <dgm:t>
        <a:bodyPr/>
        <a:lstStyle/>
        <a:p>
          <a:endParaRPr lang="en-US"/>
        </a:p>
      </dgm:t>
    </dgm:pt>
    <dgm:pt modelId="{E252BB99-8442-3848-9204-2381AEBB3146}">
      <dgm:prSet phldrT="[Text]"/>
      <dgm:spPr/>
      <dgm:t>
        <a:bodyPr/>
        <a:lstStyle/>
        <a:p>
          <a:r>
            <a:rPr lang="en-US" dirty="0" smtClean="0"/>
            <a:t>Tell-Help-Check</a:t>
          </a:r>
          <a:endParaRPr lang="en-US" dirty="0"/>
        </a:p>
      </dgm:t>
    </dgm:pt>
    <dgm:pt modelId="{F4D3724E-7AAC-864F-9DDA-27C7EB2925C4}" type="parTrans" cxnId="{281ED8BA-AE00-7249-AF10-A7B68B2E6E24}">
      <dgm:prSet/>
      <dgm:spPr/>
      <dgm:t>
        <a:bodyPr/>
        <a:lstStyle/>
        <a:p>
          <a:endParaRPr lang="en-US"/>
        </a:p>
      </dgm:t>
    </dgm:pt>
    <dgm:pt modelId="{048BFA96-6524-D142-811E-1C817926F6C2}" type="sibTrans" cxnId="{281ED8BA-AE00-7249-AF10-A7B68B2E6E24}">
      <dgm:prSet/>
      <dgm:spPr/>
      <dgm:t>
        <a:bodyPr/>
        <a:lstStyle/>
        <a:p>
          <a:endParaRPr lang="en-US"/>
        </a:p>
      </dgm:t>
    </dgm:pt>
    <dgm:pt modelId="{7A28FE9F-3683-4948-B3B6-0B90F616CA14}">
      <dgm:prSet phldrT="[Text]"/>
      <dgm:spPr/>
      <dgm:t>
        <a:bodyPr/>
        <a:lstStyle/>
        <a:p>
          <a:r>
            <a:rPr lang="en-US" dirty="0" smtClean="0"/>
            <a:t>Give One, Get One</a:t>
          </a:r>
          <a:endParaRPr lang="en-US" dirty="0"/>
        </a:p>
      </dgm:t>
    </dgm:pt>
    <dgm:pt modelId="{F45EAAD6-4E47-0A40-ABCA-D943684A75EE}" type="parTrans" cxnId="{FCD2D9BE-345D-8A4E-9171-D176B92B1DBC}">
      <dgm:prSet/>
      <dgm:spPr/>
      <dgm:t>
        <a:bodyPr/>
        <a:lstStyle/>
        <a:p>
          <a:endParaRPr lang="en-US"/>
        </a:p>
      </dgm:t>
    </dgm:pt>
    <dgm:pt modelId="{0E81364A-B2E1-B94E-8C0B-A542D84875C2}" type="sibTrans" cxnId="{FCD2D9BE-345D-8A4E-9171-D176B92B1DBC}">
      <dgm:prSet/>
      <dgm:spPr/>
      <dgm:t>
        <a:bodyPr/>
        <a:lstStyle/>
        <a:p>
          <a:endParaRPr lang="en-US"/>
        </a:p>
      </dgm:t>
    </dgm:pt>
    <dgm:pt modelId="{B2E18FA2-AED6-FE42-BB8F-4D5407AD2465}">
      <dgm:prSet phldrT="[Text]"/>
      <dgm:spPr/>
      <dgm:t>
        <a:bodyPr/>
        <a:lstStyle/>
        <a:p>
          <a:r>
            <a:rPr lang="en-US" dirty="0" smtClean="0"/>
            <a:t>Heads Together Discussions</a:t>
          </a:r>
          <a:endParaRPr lang="en-US" dirty="0"/>
        </a:p>
      </dgm:t>
    </dgm:pt>
    <dgm:pt modelId="{FB7AED60-134F-164F-B1AA-686E1F6ABD6C}" type="parTrans" cxnId="{22E67A83-7A8A-474D-978D-EB73547DFC8C}">
      <dgm:prSet/>
      <dgm:spPr/>
      <dgm:t>
        <a:bodyPr/>
        <a:lstStyle/>
        <a:p>
          <a:endParaRPr lang="en-US"/>
        </a:p>
      </dgm:t>
    </dgm:pt>
    <dgm:pt modelId="{43D44F2C-B7C9-C646-81C9-03258CF20F06}" type="sibTrans" cxnId="{22E67A83-7A8A-474D-978D-EB73547DFC8C}">
      <dgm:prSet/>
      <dgm:spPr/>
      <dgm:t>
        <a:bodyPr/>
        <a:lstStyle/>
        <a:p>
          <a:endParaRPr lang="en-US"/>
        </a:p>
      </dgm:t>
    </dgm:pt>
    <dgm:pt modelId="{61639A33-ACDE-DA4C-8D42-C82B1E4D49F5}" type="pres">
      <dgm:prSet presAssocID="{70D0D43D-09DA-F440-917C-C967962CFBD2}" presName="matrix" presStyleCnt="0">
        <dgm:presLayoutVars>
          <dgm:chMax val="1"/>
          <dgm:dir/>
          <dgm:resizeHandles val="exact"/>
        </dgm:presLayoutVars>
      </dgm:prSet>
      <dgm:spPr/>
      <dgm:t>
        <a:bodyPr/>
        <a:lstStyle/>
        <a:p>
          <a:endParaRPr lang="en-US"/>
        </a:p>
      </dgm:t>
    </dgm:pt>
    <dgm:pt modelId="{964E5292-DCCC-384A-8C86-869C6A0B4927}" type="pres">
      <dgm:prSet presAssocID="{70D0D43D-09DA-F440-917C-C967962CFBD2}" presName="axisShape" presStyleLbl="bgShp" presStyleIdx="0" presStyleCnt="1"/>
      <dgm:spPr/>
    </dgm:pt>
    <dgm:pt modelId="{5B3F63B0-AA13-704A-9755-05094174FF04}" type="pres">
      <dgm:prSet presAssocID="{70D0D43D-09DA-F440-917C-C967962CFBD2}" presName="rect1" presStyleLbl="node1" presStyleIdx="0" presStyleCnt="4">
        <dgm:presLayoutVars>
          <dgm:chMax val="0"/>
          <dgm:chPref val="0"/>
          <dgm:bulletEnabled val="1"/>
        </dgm:presLayoutVars>
      </dgm:prSet>
      <dgm:spPr/>
      <dgm:t>
        <a:bodyPr/>
        <a:lstStyle/>
        <a:p>
          <a:endParaRPr lang="en-US"/>
        </a:p>
      </dgm:t>
    </dgm:pt>
    <dgm:pt modelId="{A9C8906D-258A-8943-99C4-32EAC6648601}" type="pres">
      <dgm:prSet presAssocID="{70D0D43D-09DA-F440-917C-C967962CFBD2}" presName="rect2" presStyleLbl="node1" presStyleIdx="1" presStyleCnt="4">
        <dgm:presLayoutVars>
          <dgm:chMax val="0"/>
          <dgm:chPref val="0"/>
          <dgm:bulletEnabled val="1"/>
        </dgm:presLayoutVars>
      </dgm:prSet>
      <dgm:spPr/>
      <dgm:t>
        <a:bodyPr/>
        <a:lstStyle/>
        <a:p>
          <a:endParaRPr lang="en-US"/>
        </a:p>
      </dgm:t>
    </dgm:pt>
    <dgm:pt modelId="{46536263-5F68-AF48-91C5-1FD2F5BAEFF4}" type="pres">
      <dgm:prSet presAssocID="{70D0D43D-09DA-F440-917C-C967962CFBD2}" presName="rect3" presStyleLbl="node1" presStyleIdx="2" presStyleCnt="4">
        <dgm:presLayoutVars>
          <dgm:chMax val="0"/>
          <dgm:chPref val="0"/>
          <dgm:bulletEnabled val="1"/>
        </dgm:presLayoutVars>
      </dgm:prSet>
      <dgm:spPr/>
      <dgm:t>
        <a:bodyPr/>
        <a:lstStyle/>
        <a:p>
          <a:endParaRPr lang="en-US"/>
        </a:p>
      </dgm:t>
    </dgm:pt>
    <dgm:pt modelId="{31588684-03A6-274A-863E-C7C1A2D490B0}" type="pres">
      <dgm:prSet presAssocID="{70D0D43D-09DA-F440-917C-C967962CFBD2}" presName="rect4" presStyleLbl="node1" presStyleIdx="3" presStyleCnt="4">
        <dgm:presLayoutVars>
          <dgm:chMax val="0"/>
          <dgm:chPref val="0"/>
          <dgm:bulletEnabled val="1"/>
        </dgm:presLayoutVars>
      </dgm:prSet>
      <dgm:spPr/>
      <dgm:t>
        <a:bodyPr/>
        <a:lstStyle/>
        <a:p>
          <a:endParaRPr lang="en-US"/>
        </a:p>
      </dgm:t>
    </dgm:pt>
  </dgm:ptLst>
  <dgm:cxnLst>
    <dgm:cxn modelId="{A7186942-5097-1A4B-B46A-FF93DADBBFBF}" type="presOf" srcId="{7A28FE9F-3683-4948-B3B6-0B90F616CA14}" destId="{46536263-5F68-AF48-91C5-1FD2F5BAEFF4}" srcOrd="0" destOrd="0" presId="urn:microsoft.com/office/officeart/2005/8/layout/matrix2"/>
    <dgm:cxn modelId="{8DFEA975-0E70-5749-9CF5-0F93C114A2D9}" type="presOf" srcId="{3A666A55-22EB-A747-A3A8-9D8A566866D7}" destId="{5B3F63B0-AA13-704A-9755-05094174FF04}" srcOrd="0" destOrd="0" presId="urn:microsoft.com/office/officeart/2005/8/layout/matrix2"/>
    <dgm:cxn modelId="{22E67A83-7A8A-474D-978D-EB73547DFC8C}" srcId="{70D0D43D-09DA-F440-917C-C967962CFBD2}" destId="{B2E18FA2-AED6-FE42-BB8F-4D5407AD2465}" srcOrd="3" destOrd="0" parTransId="{FB7AED60-134F-164F-B1AA-686E1F6ABD6C}" sibTransId="{43D44F2C-B7C9-C646-81C9-03258CF20F06}"/>
    <dgm:cxn modelId="{FC523B39-AEA7-504F-AD69-DEEDFA7DAD95}" type="presOf" srcId="{70D0D43D-09DA-F440-917C-C967962CFBD2}" destId="{61639A33-ACDE-DA4C-8D42-C82B1E4D49F5}" srcOrd="0" destOrd="0" presId="urn:microsoft.com/office/officeart/2005/8/layout/matrix2"/>
    <dgm:cxn modelId="{281ED8BA-AE00-7249-AF10-A7B68B2E6E24}" srcId="{70D0D43D-09DA-F440-917C-C967962CFBD2}" destId="{E252BB99-8442-3848-9204-2381AEBB3146}" srcOrd="1" destOrd="0" parTransId="{F4D3724E-7AAC-864F-9DDA-27C7EB2925C4}" sibTransId="{048BFA96-6524-D142-811E-1C817926F6C2}"/>
    <dgm:cxn modelId="{5EEA0472-C184-9E41-B07E-C8EC0A462DB5}" type="presOf" srcId="{E252BB99-8442-3848-9204-2381AEBB3146}" destId="{A9C8906D-258A-8943-99C4-32EAC6648601}" srcOrd="0" destOrd="0" presId="urn:microsoft.com/office/officeart/2005/8/layout/matrix2"/>
    <dgm:cxn modelId="{83E7F2B3-A4FF-9D44-AEBD-7FEEE60FD956}" srcId="{70D0D43D-09DA-F440-917C-C967962CFBD2}" destId="{3A666A55-22EB-A747-A3A8-9D8A566866D7}" srcOrd="0" destOrd="0" parTransId="{567115A3-F08D-994C-9D9C-EC171D2C7AE6}" sibTransId="{344A4E0C-7563-8849-AB87-943500491739}"/>
    <dgm:cxn modelId="{D26078B0-346B-1245-B64F-D6D80B8494B0}" type="presOf" srcId="{B2E18FA2-AED6-FE42-BB8F-4D5407AD2465}" destId="{31588684-03A6-274A-863E-C7C1A2D490B0}" srcOrd="0" destOrd="0" presId="urn:microsoft.com/office/officeart/2005/8/layout/matrix2"/>
    <dgm:cxn modelId="{FCD2D9BE-345D-8A4E-9171-D176B92B1DBC}" srcId="{70D0D43D-09DA-F440-917C-C967962CFBD2}" destId="{7A28FE9F-3683-4948-B3B6-0B90F616CA14}" srcOrd="2" destOrd="0" parTransId="{F45EAAD6-4E47-0A40-ABCA-D943684A75EE}" sibTransId="{0E81364A-B2E1-B94E-8C0B-A542D84875C2}"/>
    <dgm:cxn modelId="{D1ACC999-456B-BC40-A3D0-74909273FB1E}" type="presParOf" srcId="{61639A33-ACDE-DA4C-8D42-C82B1E4D49F5}" destId="{964E5292-DCCC-384A-8C86-869C6A0B4927}" srcOrd="0" destOrd="0" presId="urn:microsoft.com/office/officeart/2005/8/layout/matrix2"/>
    <dgm:cxn modelId="{2613103B-EDC2-C340-B2DD-D98D73DC1B59}" type="presParOf" srcId="{61639A33-ACDE-DA4C-8D42-C82B1E4D49F5}" destId="{5B3F63B0-AA13-704A-9755-05094174FF04}" srcOrd="1" destOrd="0" presId="urn:microsoft.com/office/officeart/2005/8/layout/matrix2"/>
    <dgm:cxn modelId="{B7633F47-F18D-024E-BC69-49EA4293DA4E}" type="presParOf" srcId="{61639A33-ACDE-DA4C-8D42-C82B1E4D49F5}" destId="{A9C8906D-258A-8943-99C4-32EAC6648601}" srcOrd="2" destOrd="0" presId="urn:microsoft.com/office/officeart/2005/8/layout/matrix2"/>
    <dgm:cxn modelId="{997474A2-BE77-7A40-B8E5-423FE864816E}" type="presParOf" srcId="{61639A33-ACDE-DA4C-8D42-C82B1E4D49F5}" destId="{46536263-5F68-AF48-91C5-1FD2F5BAEFF4}" srcOrd="3" destOrd="0" presId="urn:microsoft.com/office/officeart/2005/8/layout/matrix2"/>
    <dgm:cxn modelId="{C980381E-A542-4E42-A713-3B24F411B71C}" type="presParOf" srcId="{61639A33-ACDE-DA4C-8D42-C82B1E4D49F5}" destId="{31588684-03A6-274A-863E-C7C1A2D490B0}"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5292-DCCC-384A-8C86-869C6A0B4927}">
      <dsp:nvSpPr>
        <dsp:cNvPr id="0" name=""/>
        <dsp:cNvSpPr/>
      </dsp:nvSpPr>
      <dsp:spPr>
        <a:xfrm>
          <a:off x="1788132" y="0"/>
          <a:ext cx="4007224" cy="400722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1">
          <a:scrgbClr r="0" g="0" b="0"/>
        </a:fillRef>
        <a:effectRef idx="2">
          <a:scrgbClr r="0" g="0" b="0"/>
        </a:effectRef>
        <a:fontRef idx="minor"/>
      </dsp:style>
    </dsp:sp>
    <dsp:sp modelId="{5B3F63B0-AA13-704A-9755-05094174FF04}">
      <dsp:nvSpPr>
        <dsp:cNvPr id="0" name=""/>
        <dsp:cNvSpPr/>
      </dsp:nvSpPr>
      <dsp:spPr>
        <a:xfrm>
          <a:off x="2048601" y="260469"/>
          <a:ext cx="1602889" cy="1602889"/>
        </a:xfrm>
        <a:prstGeom prst="roundRect">
          <a:avLst/>
        </a:prstGeom>
        <a:solidFill>
          <a:schemeClr val="accent1">
            <a:hueOff val="0"/>
            <a:satOff val="0"/>
            <a:lumOff val="0"/>
            <a:alphaOff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Whip Around</a:t>
          </a:r>
          <a:endParaRPr lang="en-US" sz="2100" kern="1200" dirty="0"/>
        </a:p>
      </dsp:txBody>
      <dsp:txXfrm>
        <a:off x="2126848" y="338716"/>
        <a:ext cx="1446395" cy="1446395"/>
      </dsp:txXfrm>
    </dsp:sp>
    <dsp:sp modelId="{A9C8906D-258A-8943-99C4-32EAC6648601}">
      <dsp:nvSpPr>
        <dsp:cNvPr id="0" name=""/>
        <dsp:cNvSpPr/>
      </dsp:nvSpPr>
      <dsp:spPr>
        <a:xfrm>
          <a:off x="3931996" y="260469"/>
          <a:ext cx="1602889" cy="1602889"/>
        </a:xfrm>
        <a:prstGeom prst="roundRect">
          <a:avLst/>
        </a:prstGeom>
        <a:solidFill>
          <a:schemeClr val="accent1">
            <a:hueOff val="0"/>
            <a:satOff val="0"/>
            <a:lumOff val="0"/>
            <a:alphaOff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Tell-Help-Check</a:t>
          </a:r>
          <a:endParaRPr lang="en-US" sz="2100" kern="1200" dirty="0"/>
        </a:p>
      </dsp:txBody>
      <dsp:txXfrm>
        <a:off x="4010243" y="338716"/>
        <a:ext cx="1446395" cy="1446395"/>
      </dsp:txXfrm>
    </dsp:sp>
    <dsp:sp modelId="{46536263-5F68-AF48-91C5-1FD2F5BAEFF4}">
      <dsp:nvSpPr>
        <dsp:cNvPr id="0" name=""/>
        <dsp:cNvSpPr/>
      </dsp:nvSpPr>
      <dsp:spPr>
        <a:xfrm>
          <a:off x="2048601" y="2143864"/>
          <a:ext cx="1602889" cy="1602889"/>
        </a:xfrm>
        <a:prstGeom prst="roundRect">
          <a:avLst/>
        </a:prstGeom>
        <a:solidFill>
          <a:schemeClr val="accent1">
            <a:hueOff val="0"/>
            <a:satOff val="0"/>
            <a:lumOff val="0"/>
            <a:alphaOff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Give One, Get One</a:t>
          </a:r>
          <a:endParaRPr lang="en-US" sz="2100" kern="1200" dirty="0"/>
        </a:p>
      </dsp:txBody>
      <dsp:txXfrm>
        <a:off x="2126848" y="2222111"/>
        <a:ext cx="1446395" cy="1446395"/>
      </dsp:txXfrm>
    </dsp:sp>
    <dsp:sp modelId="{31588684-03A6-274A-863E-C7C1A2D490B0}">
      <dsp:nvSpPr>
        <dsp:cNvPr id="0" name=""/>
        <dsp:cNvSpPr/>
      </dsp:nvSpPr>
      <dsp:spPr>
        <a:xfrm>
          <a:off x="3931996" y="2143864"/>
          <a:ext cx="1602889" cy="1602889"/>
        </a:xfrm>
        <a:prstGeom prst="roundRect">
          <a:avLst/>
        </a:prstGeom>
        <a:solidFill>
          <a:schemeClr val="accent1">
            <a:hueOff val="0"/>
            <a:satOff val="0"/>
            <a:lumOff val="0"/>
            <a:alphaOff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Heads Together Discussions</a:t>
          </a:r>
          <a:endParaRPr lang="en-US" sz="2100" kern="1200" dirty="0"/>
        </a:p>
      </dsp:txBody>
      <dsp:txXfrm>
        <a:off x="4010243" y="2222111"/>
        <a:ext cx="1446395" cy="144639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11EBA7-A90B-534D-A940-04610A0975C2}" type="datetimeFigureOut">
              <a:rPr lang="en-US" smtClean="0"/>
              <a:t>2/10/13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75806-F50B-2D49-8654-8A27C315004D}" type="slidenum">
              <a:rPr lang="en-US" smtClean="0"/>
              <a:t>‹#›</a:t>
            </a:fld>
            <a:endParaRPr lang="en-US"/>
          </a:p>
        </p:txBody>
      </p:sp>
    </p:spTree>
    <p:extLst>
      <p:ext uri="{BB962C8B-B14F-4D97-AF65-F5344CB8AC3E}">
        <p14:creationId xmlns:p14="http://schemas.microsoft.com/office/powerpoint/2010/main" val="193836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75806-F50B-2D49-8654-8A27C315004D}" type="slidenum">
              <a:rPr lang="en-US" smtClean="0"/>
              <a:t>2</a:t>
            </a:fld>
            <a:endParaRPr lang="en-US"/>
          </a:p>
        </p:txBody>
      </p:sp>
    </p:spTree>
    <p:extLst>
      <p:ext uri="{BB962C8B-B14F-4D97-AF65-F5344CB8AC3E}">
        <p14:creationId xmlns:p14="http://schemas.microsoft.com/office/powerpoint/2010/main" val="327941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FCA0B67C-331E-804E-A2C0-CD2985A07D0E}" type="slidenum">
              <a:rPr lang="en-US"/>
              <a:pPr/>
              <a:t>13</a:t>
            </a:fld>
            <a:endParaRPr lang="en-US"/>
          </a:p>
        </p:txBody>
      </p:sp>
      <p:sp>
        <p:nvSpPr>
          <p:cNvPr id="24781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247811"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24781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7FF55C35-CCC5-0C4A-B038-5E5D6B5CF663}" type="slidenum">
              <a:rPr lang="en-US" sz="1200">
                <a:latin typeface="Times" charset="0"/>
                <a:cs typeface="ＭＳ Ｐゴシック" charset="0"/>
              </a:rPr>
              <a:pPr algn="r"/>
              <a:t>13</a:t>
            </a:fld>
            <a:endParaRPr lang="en-US" sz="1200">
              <a:latin typeface="Times" charset="0"/>
              <a:cs typeface="ＭＳ Ｐゴシック" charset="0"/>
            </a:endParaRPr>
          </a:p>
        </p:txBody>
      </p:sp>
      <p:sp>
        <p:nvSpPr>
          <p:cNvPr id="24781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781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7D5FC-C7B8-724A-B69C-9F4967450F33}" type="slidenum">
              <a:rPr lang="en-US"/>
              <a:pPr/>
              <a:t>14</a:t>
            </a:fld>
            <a:endParaRPr lang="en-US"/>
          </a:p>
        </p:txBody>
      </p:sp>
      <p:sp>
        <p:nvSpPr>
          <p:cNvPr id="37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F4B8D-490D-2C4F-8CB7-3B36CF90919A}" type="slidenum">
              <a:rPr lang="en-US"/>
              <a:pPr/>
              <a:t>15</a:t>
            </a:fld>
            <a:endParaRPr lang="en-US"/>
          </a:p>
        </p:txBody>
      </p:sp>
      <p:sp>
        <p:nvSpPr>
          <p:cNvPr id="37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0609B-7A31-5D48-86B6-1A394E3590F7}" type="slidenum">
              <a:rPr lang="en-US"/>
              <a:pPr/>
              <a:t>16</a:t>
            </a:fld>
            <a:endParaRPr lang="en-US"/>
          </a:p>
        </p:txBody>
      </p:sp>
      <p:sp>
        <p:nvSpPr>
          <p:cNvPr id="374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47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the Kevin Feldman Article for all participants—use jigsaw</a:t>
            </a:r>
            <a:r>
              <a:rPr lang="en-US" baseline="0" dirty="0" smtClean="0"/>
              <a:t> method to process the article</a:t>
            </a:r>
          </a:p>
          <a:p>
            <a:endParaRPr lang="en-US" dirty="0"/>
          </a:p>
        </p:txBody>
      </p:sp>
      <p:sp>
        <p:nvSpPr>
          <p:cNvPr id="4" name="Slide Number Placeholder 3"/>
          <p:cNvSpPr>
            <a:spLocks noGrp="1"/>
          </p:cNvSpPr>
          <p:nvPr>
            <p:ph type="sldNum" sz="quarter" idx="10"/>
          </p:nvPr>
        </p:nvSpPr>
        <p:spPr/>
        <p:txBody>
          <a:bodyPr/>
          <a:lstStyle/>
          <a:p>
            <a:fld id="{35B75806-F50B-2D49-8654-8A27C315004D}" type="slidenum">
              <a:rPr lang="en-US" smtClean="0"/>
              <a:t>18</a:t>
            </a:fld>
            <a:endParaRPr lang="en-US"/>
          </a:p>
        </p:txBody>
      </p:sp>
    </p:spTree>
    <p:extLst>
      <p:ext uri="{BB962C8B-B14F-4D97-AF65-F5344CB8AC3E}">
        <p14:creationId xmlns:p14="http://schemas.microsoft.com/office/powerpoint/2010/main" val="136377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have discussed and pulled out key points</a:t>
            </a:r>
            <a:r>
              <a:rPr lang="en-US" baseline="0" dirty="0" smtClean="0"/>
              <a:t>.  Have groups join so that there is one of each number in every group.  Share out the key ideas shared at each group with their new group.  </a:t>
            </a:r>
            <a:endParaRPr lang="en-US" dirty="0"/>
          </a:p>
        </p:txBody>
      </p:sp>
      <p:sp>
        <p:nvSpPr>
          <p:cNvPr id="4" name="Slide Number Placeholder 3"/>
          <p:cNvSpPr>
            <a:spLocks noGrp="1"/>
          </p:cNvSpPr>
          <p:nvPr>
            <p:ph type="sldNum" sz="quarter" idx="10"/>
          </p:nvPr>
        </p:nvSpPr>
        <p:spPr/>
        <p:txBody>
          <a:bodyPr/>
          <a:lstStyle/>
          <a:p>
            <a:fld id="{35B75806-F50B-2D49-8654-8A27C315004D}" type="slidenum">
              <a:rPr lang="en-US" smtClean="0"/>
              <a:t>19</a:t>
            </a:fld>
            <a:endParaRPr lang="en-US"/>
          </a:p>
        </p:txBody>
      </p:sp>
    </p:spTree>
    <p:extLst>
      <p:ext uri="{BB962C8B-B14F-4D97-AF65-F5344CB8AC3E}">
        <p14:creationId xmlns:p14="http://schemas.microsoft.com/office/powerpoint/2010/main" val="3753872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someone in the room who has the same color of shirt</a:t>
            </a:r>
            <a:r>
              <a:rPr lang="en-US" baseline="0" dirty="0" smtClean="0"/>
              <a:t> in the room and read them your sentence.  Return to seat following sharing.  Ask if anyone would like to read their sentence to the group—can ask for volunteers because everyone has already been a non-volunteer and had the opportunity to share with one other person already.</a:t>
            </a:r>
            <a:endParaRPr lang="en-US" dirty="0"/>
          </a:p>
        </p:txBody>
      </p:sp>
      <p:sp>
        <p:nvSpPr>
          <p:cNvPr id="4" name="Slide Number Placeholder 3"/>
          <p:cNvSpPr>
            <a:spLocks noGrp="1"/>
          </p:cNvSpPr>
          <p:nvPr>
            <p:ph type="sldNum" sz="quarter" idx="10"/>
          </p:nvPr>
        </p:nvSpPr>
        <p:spPr/>
        <p:txBody>
          <a:bodyPr/>
          <a:lstStyle/>
          <a:p>
            <a:fld id="{35B75806-F50B-2D49-8654-8A27C315004D}" type="slidenum">
              <a:rPr lang="en-US" smtClean="0"/>
              <a:t>20</a:t>
            </a:fld>
            <a:endParaRPr lang="en-US"/>
          </a:p>
        </p:txBody>
      </p:sp>
    </p:spTree>
    <p:extLst>
      <p:ext uri="{BB962C8B-B14F-4D97-AF65-F5344CB8AC3E}">
        <p14:creationId xmlns:p14="http://schemas.microsoft.com/office/powerpoint/2010/main" val="119644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seen all these</a:t>
            </a:r>
            <a:r>
              <a:rPr lang="en-US" baseline="0" dirty="0" smtClean="0"/>
              <a:t> great examples of OTRs, I would like you to take some time to plan a specific part of a lesson you will be teaching next week.  Think of part of a lesson that typically your level of OTRs is low.  Line out ways that you can increase those opportunities.   Use the next slide to help them with specifics…</a:t>
            </a:r>
            <a:endParaRPr lang="en-US" dirty="0"/>
          </a:p>
        </p:txBody>
      </p:sp>
      <p:sp>
        <p:nvSpPr>
          <p:cNvPr id="4" name="Slide Number Placeholder 3"/>
          <p:cNvSpPr>
            <a:spLocks noGrp="1"/>
          </p:cNvSpPr>
          <p:nvPr>
            <p:ph type="sldNum" sz="quarter" idx="10"/>
          </p:nvPr>
        </p:nvSpPr>
        <p:spPr/>
        <p:txBody>
          <a:bodyPr/>
          <a:lstStyle/>
          <a:p>
            <a:fld id="{35B75806-F50B-2D49-8654-8A27C315004D}" type="slidenum">
              <a:rPr lang="en-US" smtClean="0"/>
              <a:t>21</a:t>
            </a:fld>
            <a:endParaRPr lang="en-US"/>
          </a:p>
        </p:txBody>
      </p:sp>
    </p:spTree>
    <p:extLst>
      <p:ext uri="{BB962C8B-B14F-4D97-AF65-F5344CB8AC3E}">
        <p14:creationId xmlns:p14="http://schemas.microsoft.com/office/powerpoint/2010/main" val="304362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5536412-74F7-574E-8C00-990CC9629654}" type="slidenum">
              <a:rPr lang="en-US"/>
              <a:pPr/>
              <a:t>23</a:t>
            </a:fld>
            <a:endParaRPr lang="en-US"/>
          </a:p>
        </p:txBody>
      </p:sp>
      <p:sp>
        <p:nvSpPr>
          <p:cNvPr id="31129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311299"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31130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1C7963F4-DCFD-9444-893A-D43E5477A918}" type="slidenum">
              <a:rPr lang="en-US" sz="1200">
                <a:latin typeface="Times" charset="0"/>
                <a:cs typeface="ＭＳ Ｐゴシック" charset="0"/>
              </a:rPr>
              <a:pPr algn="r"/>
              <a:t>23</a:t>
            </a:fld>
            <a:endParaRPr lang="en-US" sz="1200">
              <a:latin typeface="Times" charset="0"/>
              <a:cs typeface="ＭＳ Ｐゴシック" charset="0"/>
            </a:endParaRPr>
          </a:p>
        </p:txBody>
      </p:sp>
      <p:sp>
        <p:nvSpPr>
          <p:cNvPr id="31130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1302"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Spencer </a:t>
            </a:r>
            <a:r>
              <a:rPr lang="en-US" dirty="0" err="1" smtClean="0"/>
              <a:t>Kagan</a:t>
            </a:r>
            <a:r>
              <a:rPr lang="en-US" dirty="0" smtClean="0"/>
              <a:t>—page 15 for teacher packet</a:t>
            </a:r>
          </a:p>
          <a:p>
            <a:r>
              <a:rPr lang="en-US" dirty="0" smtClean="0"/>
              <a:t>Use this activity to close the session on OTRs—have</a:t>
            </a:r>
            <a:r>
              <a:rPr lang="en-US" baseline="0" dirty="0" smtClean="0"/>
              <a:t> them write new strategies/ideas they can take to their classrooms</a:t>
            </a:r>
            <a:endParaRPr lang="en-US" dirty="0"/>
          </a:p>
        </p:txBody>
      </p:sp>
      <p:sp>
        <p:nvSpPr>
          <p:cNvPr id="4" name="Slide Number Placeholder 3"/>
          <p:cNvSpPr>
            <a:spLocks noGrp="1"/>
          </p:cNvSpPr>
          <p:nvPr>
            <p:ph type="sldNum" sz="quarter" idx="10"/>
          </p:nvPr>
        </p:nvSpPr>
        <p:spPr/>
        <p:txBody>
          <a:bodyPr/>
          <a:lstStyle/>
          <a:p>
            <a:fld id="{35B75806-F50B-2D49-8654-8A27C315004D}" type="slidenum">
              <a:rPr lang="en-US" smtClean="0"/>
              <a:t>24</a:t>
            </a:fld>
            <a:endParaRPr lang="en-US"/>
          </a:p>
        </p:txBody>
      </p:sp>
    </p:spTree>
    <p:extLst>
      <p:ext uri="{BB962C8B-B14F-4D97-AF65-F5344CB8AC3E}">
        <p14:creationId xmlns:p14="http://schemas.microsoft.com/office/powerpoint/2010/main" val="190803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Spencer </a:t>
            </a:r>
            <a:r>
              <a:rPr lang="en-US" dirty="0" err="1" smtClean="0"/>
              <a:t>Kagan</a:t>
            </a:r>
            <a:r>
              <a:rPr lang="en-US" dirty="0" smtClean="0"/>
              <a:t>—handout—print page 6 in teacher packet </a:t>
            </a:r>
          </a:p>
          <a:p>
            <a:r>
              <a:rPr lang="en-US" dirty="0" smtClean="0"/>
              <a:t>Print page 7 for the activity—Sage and Scribe Worksheet</a:t>
            </a:r>
          </a:p>
          <a:p>
            <a:r>
              <a:rPr lang="en-US" dirty="0" smtClean="0"/>
              <a:t>Have them do the activity on page 7</a:t>
            </a:r>
            <a:endParaRPr lang="en-US" dirty="0"/>
          </a:p>
        </p:txBody>
      </p:sp>
      <p:sp>
        <p:nvSpPr>
          <p:cNvPr id="4" name="Slide Number Placeholder 3"/>
          <p:cNvSpPr>
            <a:spLocks noGrp="1"/>
          </p:cNvSpPr>
          <p:nvPr>
            <p:ph type="sldNum" sz="quarter" idx="10"/>
          </p:nvPr>
        </p:nvSpPr>
        <p:spPr/>
        <p:txBody>
          <a:bodyPr/>
          <a:lstStyle/>
          <a:p>
            <a:fld id="{35B75806-F50B-2D49-8654-8A27C315004D}" type="slidenum">
              <a:rPr lang="en-US" smtClean="0"/>
              <a:t>4</a:t>
            </a:fld>
            <a:endParaRPr lang="en-US"/>
          </a:p>
        </p:txBody>
      </p:sp>
    </p:spTree>
    <p:extLst>
      <p:ext uri="{BB962C8B-B14F-4D97-AF65-F5344CB8AC3E}">
        <p14:creationId xmlns:p14="http://schemas.microsoft.com/office/powerpoint/2010/main" val="3588486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E512FEEA-EA47-4B40-A19D-843D48C943FB}" type="slidenum">
              <a:rPr lang="en-US"/>
              <a:pPr/>
              <a:t>25</a:t>
            </a:fld>
            <a:endParaRPr lang="en-US"/>
          </a:p>
        </p:txBody>
      </p:sp>
      <p:sp>
        <p:nvSpPr>
          <p:cNvPr id="31437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314371"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31437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D1E47EF6-B401-5E4C-B3E9-F8BEE3355D0B}" type="slidenum">
              <a:rPr lang="en-US" sz="1200">
                <a:latin typeface="Times" charset="0"/>
                <a:cs typeface="ＭＳ Ｐゴシック" charset="0"/>
              </a:rPr>
              <a:pPr algn="r"/>
              <a:t>25</a:t>
            </a:fld>
            <a:endParaRPr lang="en-US" sz="1200">
              <a:latin typeface="Times" charset="0"/>
              <a:cs typeface="ＭＳ Ｐゴシック" charset="0"/>
            </a:endParaRPr>
          </a:p>
        </p:txBody>
      </p:sp>
      <p:sp>
        <p:nvSpPr>
          <p:cNvPr id="31437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437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882C3730-D8F3-234D-99DE-EE3609247169}" type="slidenum">
              <a:rPr lang="en-US"/>
              <a:pPr/>
              <a:t>5</a:t>
            </a:fld>
            <a:endParaRPr lang="en-US"/>
          </a:p>
        </p:txBody>
      </p:sp>
      <p:sp>
        <p:nvSpPr>
          <p:cNvPr id="21811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218115"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21811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33C0968A-899A-5A43-894D-4966C6E24903}" type="slidenum">
              <a:rPr lang="en-US" sz="1200">
                <a:latin typeface="Times" charset="0"/>
                <a:cs typeface="ＭＳ Ｐゴシック" charset="0"/>
              </a:rPr>
              <a:pPr algn="r"/>
              <a:t>5</a:t>
            </a:fld>
            <a:endParaRPr lang="en-US" sz="1200">
              <a:latin typeface="Times" charset="0"/>
              <a:cs typeface="ＭＳ Ｐゴシック" charset="0"/>
            </a:endParaRPr>
          </a:p>
        </p:txBody>
      </p:sp>
      <p:sp>
        <p:nvSpPr>
          <p:cNvPr id="218117"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811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r>
              <a:rPr lang="en-US" dirty="0" smtClean="0"/>
              <a:t>Quick</a:t>
            </a:r>
            <a:r>
              <a:rPr lang="en-US" baseline="0" dirty="0" smtClean="0"/>
              <a:t> Write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22B9E3D6-F375-504A-83EE-7713A53E4AF0}" type="slidenum">
              <a:rPr lang="en-US"/>
              <a:pPr/>
              <a:t>7</a:t>
            </a:fld>
            <a:endParaRPr lang="en-US"/>
          </a:p>
        </p:txBody>
      </p:sp>
      <p:sp>
        <p:nvSpPr>
          <p:cNvPr id="22937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229379"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22938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85844628-23A5-0244-A9EB-23F83BA3BBF3}" type="slidenum">
              <a:rPr lang="en-US" sz="1200">
                <a:latin typeface="Times" charset="0"/>
                <a:cs typeface="ＭＳ Ｐゴシック" charset="0"/>
              </a:rPr>
              <a:pPr algn="r"/>
              <a:t>7</a:t>
            </a:fld>
            <a:endParaRPr lang="en-US" sz="1200">
              <a:latin typeface="Times" charset="0"/>
              <a:cs typeface="ＭＳ Ｐゴシック" charset="0"/>
            </a:endParaRPr>
          </a:p>
        </p:txBody>
      </p:sp>
      <p:sp>
        <p:nvSpPr>
          <p:cNvPr id="22938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8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r>
              <a:rPr lang="en-US" dirty="0" smtClean="0"/>
              <a:t>Cloze read together</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31CC9A92-5E9E-2E4F-9C95-405C3E3A787F}" type="slidenum">
              <a:rPr lang="en-US"/>
              <a:pPr/>
              <a:t>8</a:t>
            </a:fld>
            <a:endParaRPr lang="en-US"/>
          </a:p>
        </p:txBody>
      </p:sp>
      <p:sp>
        <p:nvSpPr>
          <p:cNvPr id="23142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231427"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23142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B275AF91-FCD2-934D-A51F-4ACB11E50388}" type="slidenum">
              <a:rPr lang="en-US" sz="1200">
                <a:latin typeface="Times" charset="0"/>
                <a:cs typeface="ＭＳ Ｐゴシック" charset="0"/>
              </a:rPr>
              <a:pPr algn="r"/>
              <a:t>8</a:t>
            </a:fld>
            <a:endParaRPr lang="en-US" sz="1200">
              <a:latin typeface="Times" charset="0"/>
              <a:cs typeface="ＭＳ Ｐゴシック" charset="0"/>
            </a:endParaRPr>
          </a:p>
        </p:txBody>
      </p:sp>
      <p:sp>
        <p:nvSpPr>
          <p:cNvPr id="23142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1430"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4163F4B6-9D17-7548-B357-DB8E5AF48500}" type="slidenum">
              <a:rPr lang="en-US"/>
              <a:pPr/>
              <a:t>9</a:t>
            </a:fld>
            <a:endParaRPr lang="en-US"/>
          </a:p>
        </p:txBody>
      </p:sp>
      <p:sp>
        <p:nvSpPr>
          <p:cNvPr id="23347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233475"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23347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D5355FDA-5767-7E40-97F0-548C3EE7E914}" type="slidenum">
              <a:rPr lang="en-US" sz="1200">
                <a:latin typeface="Times" charset="0"/>
                <a:cs typeface="ＭＳ Ｐゴシック" charset="0"/>
              </a:rPr>
              <a:pPr algn="r"/>
              <a:t>9</a:t>
            </a:fld>
            <a:endParaRPr lang="en-US" sz="1200">
              <a:latin typeface="Times" charset="0"/>
              <a:cs typeface="ＭＳ Ｐゴシック" charset="0"/>
            </a:endParaRPr>
          </a:p>
        </p:txBody>
      </p:sp>
      <p:sp>
        <p:nvSpPr>
          <p:cNvPr id="233477"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3478"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2290FA5-AA88-8D4B-9C8E-9241C9A7EEEB}" type="slidenum">
              <a:rPr lang="en-US"/>
              <a:pPr/>
              <a:t>10</a:t>
            </a:fld>
            <a:endParaRPr lang="en-US"/>
          </a:p>
        </p:txBody>
      </p:sp>
      <p:sp>
        <p:nvSpPr>
          <p:cNvPr id="23552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235523"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23552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1D674F49-365F-C349-A570-5ACCC9587957}" type="slidenum">
              <a:rPr lang="en-US" sz="1200">
                <a:latin typeface="Times" charset="0"/>
                <a:cs typeface="ＭＳ Ｐゴシック" charset="0"/>
              </a:rPr>
              <a:pPr algn="r"/>
              <a:t>10</a:t>
            </a:fld>
            <a:endParaRPr lang="en-US" sz="1200">
              <a:latin typeface="Times" charset="0"/>
              <a:cs typeface="ＭＳ Ｐゴシック" charset="0"/>
            </a:endParaRPr>
          </a:p>
        </p:txBody>
      </p:sp>
      <p:sp>
        <p:nvSpPr>
          <p:cNvPr id="23552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2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A84A2AC0-2B48-7A48-933D-CA2BDA8AE5D3}" type="slidenum">
              <a:rPr lang="en-US"/>
              <a:pPr/>
              <a:t>11</a:t>
            </a:fld>
            <a:endParaRPr lang="en-US"/>
          </a:p>
        </p:txBody>
      </p:sp>
      <p:sp>
        <p:nvSpPr>
          <p:cNvPr id="24166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Engagement CORE 2009</a:t>
            </a:r>
          </a:p>
        </p:txBody>
      </p:sp>
      <p:sp>
        <p:nvSpPr>
          <p:cNvPr id="241667"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1200">
                <a:latin typeface="Times" charset="0"/>
                <a:cs typeface="ＭＳ Ｐゴシック" charset="0"/>
              </a:rPr>
              <a:t>Dr. Kevin Feldman   kfeldman@scoe.org  www.scoe.org/reading</a:t>
            </a:r>
          </a:p>
        </p:txBody>
      </p:sp>
      <p:sp>
        <p:nvSpPr>
          <p:cNvPr id="24166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fld id="{BAB7E219-C4D8-464C-A5EB-B2A1C5C2B565}" type="slidenum">
              <a:rPr lang="en-US" sz="1200">
                <a:latin typeface="Times" charset="0"/>
                <a:cs typeface="ＭＳ Ｐゴシック" charset="0"/>
              </a:rPr>
              <a:pPr algn="r"/>
              <a:t>11</a:t>
            </a:fld>
            <a:endParaRPr lang="en-US" sz="1200">
              <a:latin typeface="Times" charset="0"/>
              <a:cs typeface="ＭＳ Ｐゴシック" charset="0"/>
            </a:endParaRPr>
          </a:p>
        </p:txBody>
      </p:sp>
      <p:sp>
        <p:nvSpPr>
          <p:cNvPr id="24166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1670" name="Rectangle 3"/>
          <p:cNvSpPr>
            <a:spLocks noGrp="1" noChangeArrowheads="1"/>
          </p:cNvSpPr>
          <p:nvPr>
            <p:ph type="body" idx="1"/>
          </p:nvPr>
        </p:nvSpPr>
        <p:spPr>
          <a:xfrm>
            <a:off x="914400" y="4343400"/>
            <a:ext cx="5029200" cy="4114800"/>
          </a:xfrm>
          <a:ln/>
        </p:spPr>
        <p:txBody>
          <a:bodyPr/>
          <a:lstStyle/>
          <a:p>
            <a:r>
              <a:rPr lang="en-US" dirty="0" smtClean="0"/>
              <a:t>Bloom’s Taxonomy</a:t>
            </a:r>
            <a:r>
              <a:rPr lang="en-US" baseline="0" dirty="0" smtClean="0"/>
              <a:t> Question Types Handout (find one)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0F9B8-3D33-F44D-8E40-A95E9020C598}" type="slidenum">
              <a:rPr lang="en-US"/>
              <a:pPr/>
              <a:t>12</a:t>
            </a:fld>
            <a:endParaRPr lang="en-US"/>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2/10/13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2/10/13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B748085-8C97-CE47-8C34-21C0A055CE5A}" type="slidenum">
              <a:rPr lang="en-US"/>
              <a:pPr/>
              <a:t>‹#›</a:t>
            </a:fld>
            <a:endParaRPr lang="en-US"/>
          </a:p>
        </p:txBody>
      </p:sp>
    </p:spTree>
    <p:extLst>
      <p:ext uri="{BB962C8B-B14F-4D97-AF65-F5344CB8AC3E}">
        <p14:creationId xmlns:p14="http://schemas.microsoft.com/office/powerpoint/2010/main" val="114414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2/10/13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2/10/13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2/10/13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2/10/13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2/10/13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2/10/13</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661740"/>
            <a:ext cx="5867400" cy="1470025"/>
          </a:xfrm>
        </p:spPr>
        <p:txBody>
          <a:bodyPr>
            <a:normAutofit fontScale="90000"/>
          </a:bodyPr>
          <a:lstStyle/>
          <a:p>
            <a:r>
              <a:rPr lang="en-US" sz="6000" b="1" dirty="0">
                <a:solidFill>
                  <a:srgbClr val="F7FF08"/>
                </a:solidFill>
                <a:latin typeface="Comic Sans MS" charset="0"/>
              </a:rPr>
              <a:t/>
            </a:r>
            <a:br>
              <a:rPr lang="en-US" sz="6000" b="1" dirty="0">
                <a:solidFill>
                  <a:srgbClr val="F7FF08"/>
                </a:solidFill>
                <a:latin typeface="Comic Sans MS" charset="0"/>
              </a:rPr>
            </a:br>
            <a:r>
              <a:rPr lang="en-US" sz="6000" b="1" dirty="0" smtClean="0">
                <a:solidFill>
                  <a:srgbClr val="F7FF08"/>
                </a:solidFill>
                <a:latin typeface="Comic Sans MS" charset="0"/>
              </a:rPr>
              <a:t/>
            </a:r>
            <a:br>
              <a:rPr lang="en-US" sz="6000" b="1" dirty="0" smtClean="0">
                <a:solidFill>
                  <a:srgbClr val="F7FF08"/>
                </a:solidFill>
                <a:latin typeface="Comic Sans MS" charset="0"/>
              </a:rPr>
            </a:br>
            <a:r>
              <a:rPr lang="en-US" sz="6000" b="1" dirty="0">
                <a:solidFill>
                  <a:srgbClr val="F7FF08"/>
                </a:solidFill>
                <a:latin typeface="Comic Sans MS" charset="0"/>
              </a:rPr>
              <a:t/>
            </a:r>
            <a:br>
              <a:rPr lang="en-US" sz="6000" b="1" dirty="0">
                <a:solidFill>
                  <a:srgbClr val="F7FF08"/>
                </a:solidFill>
                <a:latin typeface="Comic Sans MS" charset="0"/>
              </a:rPr>
            </a:br>
            <a:r>
              <a:rPr lang="en-US" sz="4400" b="1" dirty="0" smtClean="0">
                <a:solidFill>
                  <a:schemeClr val="tx1"/>
                </a:solidFill>
                <a:latin typeface="Comic Sans MS" charset="0"/>
              </a:rPr>
              <a:t>Engaging All Learners:  Learning is NOT a Spectator Sport!</a:t>
            </a:r>
            <a:r>
              <a:rPr lang="en-US" sz="4400" b="1" dirty="0">
                <a:solidFill>
                  <a:schemeClr val="tx1"/>
                </a:solidFill>
                <a:latin typeface="Comic Sans MS" charset="0"/>
              </a:rPr>
              <a:t/>
            </a:r>
            <a:br>
              <a:rPr lang="en-US" sz="4400" b="1" dirty="0">
                <a:solidFill>
                  <a:schemeClr val="tx1"/>
                </a:solidFill>
                <a:latin typeface="Comic Sans MS" charset="0"/>
              </a:rPr>
            </a:b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t>Opportunities to Respond</a:t>
            </a:r>
            <a:endParaRPr lang="en-US" dirty="0"/>
          </a:p>
        </p:txBody>
      </p:sp>
    </p:spTree>
    <p:extLst>
      <p:ext uri="{BB962C8B-B14F-4D97-AF65-F5344CB8AC3E}">
        <p14:creationId xmlns:p14="http://schemas.microsoft.com/office/powerpoint/2010/main" val="39451849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26988" y="-15875"/>
            <a:ext cx="87344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US" sz="3800" b="1" dirty="0">
                <a:latin typeface="Comic Sans MS" charset="0"/>
                <a:cs typeface="ＭＳ Ｐゴシック" charset="0"/>
              </a:rPr>
              <a:t>90% of Engagement Comes Down To</a:t>
            </a:r>
          </a:p>
          <a:p>
            <a:pPr algn="ctr"/>
            <a:r>
              <a:rPr lang="en-US" sz="3800" b="1" dirty="0">
                <a:latin typeface="Comic Sans MS" charset="0"/>
                <a:cs typeface="ＭＳ Ｐゴシック" charset="0"/>
              </a:rPr>
              <a:t>the </a:t>
            </a:r>
            <a:r>
              <a:rPr lang="en-US" sz="3800" b="1" dirty="0">
                <a:solidFill>
                  <a:schemeClr val="accent1"/>
                </a:solidFill>
                <a:latin typeface="Comic Sans MS" charset="0"/>
                <a:cs typeface="ＭＳ Ｐゴシック" charset="0"/>
              </a:rPr>
              <a:t>Quantity &amp; Quality </a:t>
            </a:r>
            <a:r>
              <a:rPr lang="en-US" sz="3800" b="1" dirty="0">
                <a:latin typeface="Comic Sans MS" charset="0"/>
                <a:cs typeface="ＭＳ Ｐゴシック" charset="0"/>
              </a:rPr>
              <a:t>of Student:</a:t>
            </a:r>
          </a:p>
        </p:txBody>
      </p:sp>
      <p:sp>
        <p:nvSpPr>
          <p:cNvPr id="1361923" name="Text Box 3"/>
          <p:cNvSpPr txBox="1">
            <a:spLocks noChangeArrowheads="1"/>
          </p:cNvSpPr>
          <p:nvPr/>
        </p:nvSpPr>
        <p:spPr bwMode="auto">
          <a:xfrm>
            <a:off x="0" y="1857375"/>
            <a:ext cx="5540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buClr>
                <a:srgbClr val="05FFFF"/>
              </a:buClr>
              <a:buSzPct val="120000"/>
              <a:buFont typeface="Wingdings" charset="0"/>
              <a:buChar char="q"/>
            </a:pPr>
            <a:r>
              <a:rPr lang="en-US" sz="3200">
                <a:latin typeface="Comic Sans MS" charset="0"/>
                <a:cs typeface="ＭＳ Ｐゴシック" charset="0"/>
              </a:rPr>
              <a:t>  </a:t>
            </a:r>
            <a:r>
              <a:rPr lang="en-US" sz="4000" b="1">
                <a:solidFill>
                  <a:srgbClr val="25F7FF"/>
                </a:solidFill>
                <a:latin typeface="Comic Sans MS" charset="0"/>
                <a:cs typeface="ＭＳ Ｐゴシック" charset="0"/>
              </a:rPr>
              <a:t>Saying</a:t>
            </a:r>
            <a:r>
              <a:rPr lang="en-US" sz="3200">
                <a:latin typeface="Comic Sans MS" charset="0"/>
                <a:cs typeface="ＭＳ Ｐゴシック" charset="0"/>
              </a:rPr>
              <a:t> - Oral Language</a:t>
            </a:r>
          </a:p>
        </p:txBody>
      </p:sp>
      <p:sp>
        <p:nvSpPr>
          <p:cNvPr id="1361924" name="Text Box 4"/>
          <p:cNvSpPr txBox="1">
            <a:spLocks noChangeArrowheads="1"/>
          </p:cNvSpPr>
          <p:nvPr/>
        </p:nvSpPr>
        <p:spPr bwMode="auto">
          <a:xfrm>
            <a:off x="0" y="3455988"/>
            <a:ext cx="604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buClr>
                <a:srgbClr val="05FFFF"/>
              </a:buClr>
              <a:buSzPct val="120000"/>
              <a:buFont typeface="Wingdings" charset="0"/>
              <a:buChar char="q"/>
            </a:pPr>
            <a:r>
              <a:rPr lang="en-US" sz="3200" b="1">
                <a:latin typeface="Comic Sans MS" charset="0"/>
                <a:cs typeface="ＭＳ Ｐゴシック" charset="0"/>
              </a:rPr>
              <a:t> </a:t>
            </a:r>
            <a:r>
              <a:rPr lang="en-US" sz="3600" b="1">
                <a:solidFill>
                  <a:srgbClr val="25F7FF"/>
                </a:solidFill>
                <a:latin typeface="Comic Sans MS" charset="0"/>
                <a:cs typeface="ＭＳ Ｐゴシック" charset="0"/>
              </a:rPr>
              <a:t>Writing </a:t>
            </a:r>
            <a:r>
              <a:rPr lang="en-US" sz="3200" b="1">
                <a:latin typeface="Comic Sans MS" charset="0"/>
                <a:cs typeface="ＭＳ Ｐゴシック" charset="0"/>
              </a:rPr>
              <a:t>-</a:t>
            </a:r>
            <a:r>
              <a:rPr lang="en-US" sz="2800" b="1">
                <a:latin typeface="Comic Sans MS" charset="0"/>
                <a:cs typeface="ＭＳ Ｐゴシック" charset="0"/>
              </a:rPr>
              <a:t> </a:t>
            </a:r>
            <a:r>
              <a:rPr lang="en-US" sz="2800">
                <a:latin typeface="Comic Sans MS" charset="0"/>
                <a:cs typeface="ＭＳ Ｐゴシック" charset="0"/>
              </a:rPr>
              <a:t>Written Language</a:t>
            </a:r>
            <a:endParaRPr lang="en-US" sz="2800" b="1">
              <a:latin typeface="Comic Sans MS" charset="0"/>
              <a:cs typeface="ＭＳ Ｐゴシック" charset="0"/>
            </a:endParaRPr>
          </a:p>
        </p:txBody>
      </p:sp>
      <p:sp>
        <p:nvSpPr>
          <p:cNvPr id="1361925" name="Text Box 5"/>
          <p:cNvSpPr txBox="1">
            <a:spLocks noChangeArrowheads="1"/>
          </p:cNvSpPr>
          <p:nvPr/>
        </p:nvSpPr>
        <p:spPr bwMode="auto">
          <a:xfrm>
            <a:off x="0" y="4932363"/>
            <a:ext cx="61341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buClr>
                <a:srgbClr val="05FFFF"/>
              </a:buClr>
              <a:buSzPct val="120000"/>
              <a:buFont typeface="Wingdings" charset="0"/>
              <a:buChar char="q"/>
            </a:pPr>
            <a:r>
              <a:rPr lang="en-US" sz="3200" b="1">
                <a:latin typeface="Comic Sans MS" charset="0"/>
                <a:cs typeface="ＭＳ Ｐゴシック" charset="0"/>
              </a:rPr>
              <a:t> </a:t>
            </a:r>
            <a:r>
              <a:rPr lang="en-US" sz="3600" b="1">
                <a:solidFill>
                  <a:srgbClr val="25F7FF"/>
                </a:solidFill>
                <a:latin typeface="Comic Sans MS" charset="0"/>
                <a:cs typeface="ＭＳ Ｐゴシック" charset="0"/>
              </a:rPr>
              <a:t>Doing</a:t>
            </a:r>
            <a:r>
              <a:rPr lang="en-US" sz="3200" b="1">
                <a:latin typeface="Comic Sans MS" charset="0"/>
                <a:cs typeface="ＭＳ Ｐゴシック" charset="0"/>
              </a:rPr>
              <a:t> - </a:t>
            </a:r>
            <a:r>
              <a:rPr lang="en-US" sz="3200">
                <a:latin typeface="Comic Sans MS" charset="0"/>
                <a:cs typeface="ＭＳ Ｐゴシック" charset="0"/>
              </a:rPr>
              <a:t>pointing, touching, </a:t>
            </a:r>
          </a:p>
          <a:p>
            <a:pPr>
              <a:buClr>
                <a:srgbClr val="05FFFF"/>
              </a:buClr>
              <a:buSzPct val="120000"/>
              <a:buFont typeface="Wingdings" charset="0"/>
              <a:buNone/>
            </a:pPr>
            <a:r>
              <a:rPr lang="en-US" sz="3200">
                <a:latin typeface="Comic Sans MS" charset="0"/>
                <a:cs typeface="ＭＳ Ｐゴシック" charset="0"/>
              </a:rPr>
              <a:t>     demonstrating, etc.</a:t>
            </a:r>
            <a:endParaRPr lang="en-US" sz="3200" b="1">
              <a:latin typeface="Comic Sans MS" charset="0"/>
              <a:cs typeface="ＭＳ Ｐゴシック" charset="0"/>
            </a:endParaRPr>
          </a:p>
        </p:txBody>
      </p:sp>
      <p:pic>
        <p:nvPicPr>
          <p:cNvPr id="136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2019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3619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57600"/>
            <a:ext cx="2209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3619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257800"/>
            <a:ext cx="2514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361929" name="Text Box 9"/>
          <p:cNvSpPr txBox="1">
            <a:spLocks noChangeArrowheads="1"/>
          </p:cNvSpPr>
          <p:nvPr/>
        </p:nvSpPr>
        <p:spPr bwMode="auto">
          <a:xfrm>
            <a:off x="517525" y="6218238"/>
            <a:ext cx="5417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2400" b="1" dirty="0">
                <a:latin typeface="Comic Sans MS" charset="0"/>
                <a:cs typeface="ＭＳ Ｐゴシック" charset="0"/>
              </a:rPr>
              <a:t>** NEVER more than </a:t>
            </a:r>
            <a:r>
              <a:rPr lang="en-US" sz="2400" b="1" dirty="0" smtClean="0">
                <a:solidFill>
                  <a:srgbClr val="25F7FF"/>
                </a:solidFill>
                <a:latin typeface="Comic Sans MS" charset="0"/>
                <a:cs typeface="ＭＳ Ｐゴシック" charset="0"/>
              </a:rPr>
              <a:t>10-2 </a:t>
            </a:r>
            <a:r>
              <a:rPr lang="en-US" sz="2400" b="1" dirty="0" smtClean="0">
                <a:latin typeface="Comic Sans MS" charset="0"/>
                <a:cs typeface="ＭＳ Ｐゴシック" charset="0"/>
              </a:rPr>
              <a:t>Rule </a:t>
            </a:r>
            <a:r>
              <a:rPr lang="en-US" sz="2400" b="1" dirty="0">
                <a:latin typeface="Comic Sans MS" charset="0"/>
                <a:cs typeface="ＭＳ Ｐゴシック" charset="0"/>
              </a:rPr>
              <a:t>**</a:t>
            </a:r>
          </a:p>
        </p:txBody>
      </p:sp>
      <p:sp>
        <p:nvSpPr>
          <p:cNvPr id="10" name="Rounded Rectangle 9"/>
          <p:cNvSpPr>
            <a:spLocks noChangeArrowheads="1"/>
          </p:cNvSpPr>
          <p:nvPr/>
        </p:nvSpPr>
        <p:spPr bwMode="auto">
          <a:xfrm>
            <a:off x="457200" y="6096000"/>
            <a:ext cx="5410200" cy="609600"/>
          </a:xfrm>
          <a:prstGeom prst="roundRect">
            <a:avLst>
              <a:gd name="adj" fmla="val 16667"/>
            </a:avLst>
          </a:prstGeom>
          <a:noFill/>
          <a:ln w="5715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a:latin typeface="Comic Sans MS" charset="0"/>
              <a:cs typeface="ＭＳ Ｐゴシック" charset="0"/>
            </a:endParaRPr>
          </a:p>
        </p:txBody>
      </p:sp>
    </p:spTree>
    <p:extLst>
      <p:ext uri="{BB962C8B-B14F-4D97-AF65-F5344CB8AC3E}">
        <p14:creationId xmlns:p14="http://schemas.microsoft.com/office/powerpoint/2010/main" val="3375508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619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19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619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19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3" grpId="0"/>
      <p:bldP spid="1361924" grpId="0"/>
      <p:bldP spid="1361925" grpId="0"/>
      <p:bldP spid="136192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420255" y="19050"/>
            <a:ext cx="8359054"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lnSpc>
                <a:spcPct val="90000"/>
              </a:lnSpc>
            </a:pPr>
            <a:r>
              <a:rPr lang="en-US" sz="3800" b="1" dirty="0">
                <a:solidFill>
                  <a:srgbClr val="103154"/>
                </a:solidFill>
                <a:latin typeface="Comic Sans MS" charset="0"/>
                <a:cs typeface="ＭＳ Ｐゴシック" charset="0"/>
              </a:rPr>
              <a:t>Structured Engagement </a:t>
            </a:r>
            <a:r>
              <a:rPr lang="ja-JP" altLang="en-US" sz="3800" b="1" dirty="0">
                <a:solidFill>
                  <a:srgbClr val="103154"/>
                </a:solidFill>
                <a:latin typeface="Comic Sans MS" charset="0"/>
                <a:cs typeface="ＭＳ Ｐゴシック" charset="0"/>
              </a:rPr>
              <a:t>“</a:t>
            </a:r>
            <a:r>
              <a:rPr lang="en-US" sz="3800" b="1" dirty="0">
                <a:solidFill>
                  <a:srgbClr val="103154"/>
                </a:solidFill>
                <a:latin typeface="Comic Sans MS" charset="0"/>
                <a:cs typeface="ＭＳ Ｐゴシック" charset="0"/>
              </a:rPr>
              <a:t>tool kit</a:t>
            </a:r>
            <a:r>
              <a:rPr lang="ja-JP" altLang="en-US" sz="3800" b="1" dirty="0">
                <a:solidFill>
                  <a:srgbClr val="103154"/>
                </a:solidFill>
                <a:latin typeface="Comic Sans MS" charset="0"/>
                <a:cs typeface="ＭＳ Ｐゴシック" charset="0"/>
              </a:rPr>
              <a:t>”</a:t>
            </a:r>
            <a:r>
              <a:rPr lang="en-US" sz="3800" b="1" dirty="0">
                <a:solidFill>
                  <a:srgbClr val="103154"/>
                </a:solidFill>
                <a:latin typeface="Comic Sans MS" charset="0"/>
                <a:cs typeface="ＭＳ Ｐゴシック" charset="0"/>
              </a:rPr>
              <a:t>:</a:t>
            </a:r>
          </a:p>
          <a:p>
            <a:pPr algn="ctr">
              <a:lnSpc>
                <a:spcPct val="90000"/>
              </a:lnSpc>
            </a:pPr>
            <a:r>
              <a:rPr lang="en-US" sz="3800" b="1" dirty="0">
                <a:solidFill>
                  <a:srgbClr val="103154"/>
                </a:solidFill>
                <a:latin typeface="Comic Sans MS" charset="0"/>
                <a:cs typeface="ＭＳ Ｐゴシック" charset="0"/>
              </a:rPr>
              <a:t>Ensure </a:t>
            </a:r>
            <a:r>
              <a:rPr lang="en-US" sz="3800" b="1" u="sng" dirty="0">
                <a:solidFill>
                  <a:srgbClr val="FF0000"/>
                </a:solidFill>
                <a:latin typeface="Comic Sans MS" charset="0"/>
                <a:cs typeface="ＭＳ Ｐゴシック" charset="0"/>
              </a:rPr>
              <a:t>ALL</a:t>
            </a:r>
            <a:r>
              <a:rPr lang="en-US" sz="3800" b="1" dirty="0">
                <a:solidFill>
                  <a:srgbClr val="103154"/>
                </a:solidFill>
                <a:latin typeface="Comic Sans MS" charset="0"/>
                <a:cs typeface="ＭＳ Ｐゴシック" charset="0"/>
              </a:rPr>
              <a:t> Are Responding</a:t>
            </a:r>
          </a:p>
        </p:txBody>
      </p:sp>
      <p:sp>
        <p:nvSpPr>
          <p:cNvPr id="721923" name="Text Box 3"/>
          <p:cNvSpPr txBox="1">
            <a:spLocks noChangeArrowheads="1"/>
          </p:cNvSpPr>
          <p:nvPr/>
        </p:nvSpPr>
        <p:spPr bwMode="auto">
          <a:xfrm>
            <a:off x="1262063" y="5710238"/>
            <a:ext cx="71993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nSpc>
                <a:spcPct val="90000"/>
              </a:lnSpc>
            </a:pPr>
            <a:r>
              <a:rPr lang="en-US" sz="2200" b="1">
                <a:solidFill>
                  <a:srgbClr val="00FF00"/>
                </a:solidFill>
                <a:latin typeface="Comic Sans MS" charset="0"/>
                <a:cs typeface="ＭＳ Ｐゴシック" charset="0"/>
              </a:rPr>
              <a:t>4)  Individual Responses</a:t>
            </a:r>
            <a:r>
              <a:rPr lang="en-US" sz="2200">
                <a:latin typeface="Comic Sans MS" charset="0"/>
                <a:cs typeface="ＭＳ Ｐゴシック" charset="0"/>
              </a:rPr>
              <a:t> (AFTER rehearsal/practice)</a:t>
            </a:r>
          </a:p>
          <a:p>
            <a:pPr>
              <a:lnSpc>
                <a:spcPct val="90000"/>
              </a:lnSpc>
            </a:pPr>
            <a:r>
              <a:rPr lang="en-US" sz="2200">
                <a:latin typeface="Comic Sans MS" charset="0"/>
                <a:cs typeface="ＭＳ Ｐゴシック" charset="0"/>
              </a:rPr>
              <a:t>      - randomly call on individuals, use </a:t>
            </a:r>
            <a:r>
              <a:rPr lang="ja-JP" altLang="en-US" sz="2200">
                <a:latin typeface="Comic Sans MS" charset="0"/>
                <a:cs typeface="ＭＳ Ｐゴシック" charset="0"/>
              </a:rPr>
              <a:t>“</a:t>
            </a:r>
            <a:r>
              <a:rPr lang="en-US" sz="2200">
                <a:latin typeface="Comic Sans MS" charset="0"/>
                <a:cs typeface="ＭＳ Ｐゴシック" charset="0"/>
              </a:rPr>
              <a:t>public voices</a:t>
            </a:r>
            <a:r>
              <a:rPr lang="ja-JP" altLang="en-US" sz="2200">
                <a:latin typeface="Comic Sans MS" charset="0"/>
                <a:cs typeface="ＭＳ Ｐゴシック" charset="0"/>
              </a:rPr>
              <a:t>”</a:t>
            </a:r>
            <a:endParaRPr lang="en-US" sz="2200">
              <a:latin typeface="Comic Sans MS" charset="0"/>
              <a:cs typeface="ＭＳ Ｐゴシック" charset="0"/>
            </a:endParaRPr>
          </a:p>
          <a:p>
            <a:pPr>
              <a:lnSpc>
                <a:spcPct val="90000"/>
              </a:lnSpc>
            </a:pPr>
            <a:r>
              <a:rPr lang="en-US" sz="2200">
                <a:latin typeface="Comic Sans MS" charset="0"/>
                <a:cs typeface="ＭＳ Ｐゴシック" charset="0"/>
              </a:rPr>
              <a:t>      - complete sentences, using new vocabulary	</a:t>
            </a:r>
          </a:p>
        </p:txBody>
      </p:sp>
      <p:sp>
        <p:nvSpPr>
          <p:cNvPr id="721924" name="Text Box 4"/>
          <p:cNvSpPr txBox="1">
            <a:spLocks noChangeArrowheads="1"/>
          </p:cNvSpPr>
          <p:nvPr/>
        </p:nvSpPr>
        <p:spPr bwMode="auto">
          <a:xfrm>
            <a:off x="0" y="1595438"/>
            <a:ext cx="90312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nSpc>
                <a:spcPct val="90000"/>
              </a:lnSpc>
              <a:buFont typeface="Times" charset="0"/>
              <a:buAutoNum type="arabicParenR"/>
            </a:pPr>
            <a:r>
              <a:rPr lang="en-US" sz="2200" b="1">
                <a:solidFill>
                  <a:srgbClr val="00FF00"/>
                </a:solidFill>
                <a:latin typeface="Comic Sans MS" charset="0"/>
                <a:cs typeface="ＭＳ Ｐゴシック" charset="0"/>
              </a:rPr>
              <a:t>Choral Responses</a:t>
            </a:r>
            <a:r>
              <a:rPr lang="en-US" sz="2200">
                <a:latin typeface="Comic Sans MS" charset="0"/>
                <a:cs typeface="ＭＳ Ｐゴシック" charset="0"/>
              </a:rPr>
              <a:t> </a:t>
            </a:r>
            <a:r>
              <a:rPr lang="en-US" sz="2200" b="1">
                <a:solidFill>
                  <a:srgbClr val="19FF25"/>
                </a:solidFill>
                <a:latin typeface="Comic Sans MS" charset="0"/>
                <a:cs typeface="ＭＳ Ｐゴシック" charset="0"/>
              </a:rPr>
              <a:t>-pronounce it together</a:t>
            </a:r>
            <a:endParaRPr lang="en-US" sz="2200">
              <a:latin typeface="Comic Sans MS" charset="0"/>
              <a:cs typeface="ＭＳ Ｐゴシック" charset="0"/>
            </a:endParaRPr>
          </a:p>
          <a:p>
            <a:pPr>
              <a:lnSpc>
                <a:spcPct val="90000"/>
              </a:lnSpc>
              <a:buFont typeface="Times" charset="0"/>
              <a:buNone/>
            </a:pPr>
            <a:r>
              <a:rPr lang="en-US" sz="2200">
                <a:latin typeface="Comic Sans MS" charset="0"/>
                <a:cs typeface="ＭＳ Ｐゴシック" charset="0"/>
              </a:rPr>
              <a:t>	- teacher cues students to respond (e.g. hand signal, voice, eyes)</a:t>
            </a:r>
          </a:p>
          <a:p>
            <a:pPr>
              <a:lnSpc>
                <a:spcPct val="90000"/>
              </a:lnSpc>
              <a:buFont typeface="Times" charset="0"/>
              <a:buNone/>
            </a:pPr>
            <a:r>
              <a:rPr lang="en-US" sz="2200">
                <a:latin typeface="Comic Sans MS" charset="0"/>
                <a:cs typeface="ＭＳ Ｐゴシック" charset="0"/>
              </a:rPr>
              <a:t>	- physical responses too; fingers under the word, chart, picture</a:t>
            </a:r>
          </a:p>
          <a:p>
            <a:pPr>
              <a:lnSpc>
                <a:spcPct val="90000"/>
              </a:lnSpc>
              <a:buFont typeface="Times" charset="0"/>
              <a:buNone/>
            </a:pPr>
            <a:r>
              <a:rPr lang="en-US" sz="2200">
                <a:latin typeface="Comic Sans MS" charset="0"/>
                <a:cs typeface="ＭＳ Ｐゴシック" charset="0"/>
              </a:rPr>
              <a:t>	- </a:t>
            </a:r>
            <a:r>
              <a:rPr lang="ja-JP" altLang="en-US" sz="2200">
                <a:latin typeface="Comic Sans MS" charset="0"/>
                <a:cs typeface="ＭＳ Ｐゴシック" charset="0"/>
              </a:rPr>
              <a:t>“</a:t>
            </a:r>
            <a:r>
              <a:rPr lang="en-US" sz="2200">
                <a:latin typeface="Comic Sans MS" charset="0"/>
                <a:cs typeface="ＭＳ Ｐゴシック" charset="0"/>
              </a:rPr>
              <a:t>thumbs up when you know</a:t>
            </a:r>
            <a:r>
              <a:rPr lang="ja-JP" altLang="en-US" sz="2200">
                <a:latin typeface="Comic Sans MS" charset="0"/>
                <a:cs typeface="ＭＳ Ｐゴシック" charset="0"/>
              </a:rPr>
              <a:t>”</a:t>
            </a:r>
            <a:r>
              <a:rPr lang="en-US" sz="2200">
                <a:latin typeface="Comic Sans MS" charset="0"/>
                <a:cs typeface="ＭＳ Ｐゴシック" charset="0"/>
              </a:rPr>
              <a:t> (think time)</a:t>
            </a:r>
          </a:p>
        </p:txBody>
      </p:sp>
      <p:sp>
        <p:nvSpPr>
          <p:cNvPr id="721925" name="Text Box 5"/>
          <p:cNvSpPr txBox="1">
            <a:spLocks noChangeArrowheads="1"/>
          </p:cNvSpPr>
          <p:nvPr/>
        </p:nvSpPr>
        <p:spPr bwMode="auto">
          <a:xfrm>
            <a:off x="457200" y="3119438"/>
            <a:ext cx="86645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nSpc>
                <a:spcPct val="90000"/>
              </a:lnSpc>
            </a:pPr>
            <a:r>
              <a:rPr lang="en-US" sz="2200" b="1">
                <a:solidFill>
                  <a:srgbClr val="00FF00"/>
                </a:solidFill>
                <a:latin typeface="Comic Sans MS" charset="0"/>
                <a:cs typeface="ＭＳ Ｐゴシック" charset="0"/>
              </a:rPr>
              <a:t>2)  Partner Responses</a:t>
            </a:r>
            <a:r>
              <a:rPr lang="en-US" sz="2200">
                <a:latin typeface="Comic Sans MS" charset="0"/>
                <a:cs typeface="ＭＳ Ｐゴシック" charset="0"/>
              </a:rPr>
              <a:t> </a:t>
            </a:r>
          </a:p>
          <a:p>
            <a:pPr>
              <a:lnSpc>
                <a:spcPct val="90000"/>
              </a:lnSpc>
            </a:pPr>
            <a:r>
              <a:rPr lang="en-US" sz="2200">
                <a:latin typeface="Comic Sans MS" charset="0"/>
                <a:cs typeface="ＭＳ Ｐゴシック" charset="0"/>
              </a:rPr>
              <a:t>       - teacher assigns - provide a label/role </a:t>
            </a:r>
            <a:r>
              <a:rPr lang="ja-JP" altLang="en-US" sz="2200">
                <a:latin typeface="Comic Sans MS" charset="0"/>
                <a:cs typeface="ＭＳ Ｐゴシック" charset="0"/>
              </a:rPr>
              <a:t>“</a:t>
            </a:r>
            <a:r>
              <a:rPr lang="en-US" sz="2200">
                <a:latin typeface="Comic Sans MS" charset="0"/>
                <a:cs typeface="ＭＳ Ｐゴシック" charset="0"/>
              </a:rPr>
              <a:t>1</a:t>
            </a:r>
            <a:r>
              <a:rPr lang="ja-JP" altLang="en-US" sz="2200">
                <a:latin typeface="Comic Sans MS" charset="0"/>
                <a:cs typeface="ＭＳ Ｐゴシック" charset="0"/>
              </a:rPr>
              <a:t>’</a:t>
            </a:r>
            <a:r>
              <a:rPr lang="en-US" sz="2200">
                <a:latin typeface="Comic Sans MS" charset="0"/>
                <a:cs typeface="ＭＳ Ｐゴシック" charset="0"/>
              </a:rPr>
              <a:t>s tell 2</a:t>
            </a:r>
            <a:r>
              <a:rPr lang="ja-JP" altLang="en-US" sz="2200">
                <a:latin typeface="Comic Sans MS" charset="0"/>
                <a:cs typeface="ＭＳ Ｐゴシック" charset="0"/>
              </a:rPr>
              <a:t>’</a:t>
            </a:r>
            <a:r>
              <a:rPr lang="en-US" sz="2200">
                <a:latin typeface="Comic Sans MS" charset="0"/>
                <a:cs typeface="ＭＳ Ｐゴシック" charset="0"/>
              </a:rPr>
              <a:t>s</a:t>
            </a:r>
            <a:r>
              <a:rPr lang="ja-JP" altLang="en-US" sz="2200">
                <a:latin typeface="Comic Sans MS" charset="0"/>
                <a:cs typeface="ＭＳ Ｐゴシック" charset="0"/>
              </a:rPr>
              <a:t>”</a:t>
            </a:r>
            <a:endParaRPr lang="en-US" sz="2200">
              <a:latin typeface="Comic Sans MS" charset="0"/>
              <a:cs typeface="ＭＳ Ｐゴシック" charset="0"/>
            </a:endParaRPr>
          </a:p>
          <a:p>
            <a:pPr>
              <a:lnSpc>
                <a:spcPct val="90000"/>
              </a:lnSpc>
            </a:pPr>
            <a:r>
              <a:rPr lang="en-US" sz="2200">
                <a:latin typeface="Comic Sans MS" charset="0"/>
                <a:cs typeface="ＭＳ Ｐゴシック" charset="0"/>
              </a:rPr>
              <a:t>       - alternate ranking (high with middle, middle with lower)</a:t>
            </a:r>
          </a:p>
          <a:p>
            <a:pPr>
              <a:lnSpc>
                <a:spcPct val="90000"/>
              </a:lnSpc>
            </a:pPr>
            <a:r>
              <a:rPr lang="en-US" sz="2200">
                <a:latin typeface="Comic Sans MS" charset="0"/>
                <a:cs typeface="ＭＳ Ｐゴシック" charset="0"/>
              </a:rPr>
              <a:t>       - thoughtful questions/prompts/up &amp; down Bloom</a:t>
            </a:r>
            <a:r>
              <a:rPr lang="ja-JP" altLang="en-US" sz="2200">
                <a:latin typeface="Comic Sans MS" charset="0"/>
                <a:cs typeface="ＭＳ Ｐゴシック" charset="0"/>
              </a:rPr>
              <a:t>’</a:t>
            </a:r>
            <a:r>
              <a:rPr lang="en-US" sz="2200">
                <a:latin typeface="Comic Sans MS" charset="0"/>
                <a:cs typeface="ＭＳ Ｐゴシック" charset="0"/>
              </a:rPr>
              <a:t>s taxonomy</a:t>
            </a:r>
          </a:p>
        </p:txBody>
      </p:sp>
      <p:sp>
        <p:nvSpPr>
          <p:cNvPr id="721926" name="Rectangle 6"/>
          <p:cNvSpPr>
            <a:spLocks noChangeArrowheads="1"/>
          </p:cNvSpPr>
          <p:nvPr/>
        </p:nvSpPr>
        <p:spPr bwMode="auto">
          <a:xfrm>
            <a:off x="892175" y="4567238"/>
            <a:ext cx="82137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pPr>
            <a:r>
              <a:rPr lang="en-US" sz="2200" b="1">
                <a:solidFill>
                  <a:srgbClr val="00FF00"/>
                </a:solidFill>
                <a:latin typeface="Comic Sans MS" charset="0"/>
                <a:cs typeface="ＭＳ Ｐゴシック" charset="0"/>
              </a:rPr>
              <a:t>3)  Written Responses</a:t>
            </a:r>
            <a:endParaRPr lang="en-US" sz="2200">
              <a:latin typeface="Comic Sans MS" charset="0"/>
              <a:cs typeface="ＭＳ Ｐゴシック" charset="0"/>
            </a:endParaRPr>
          </a:p>
          <a:p>
            <a:pPr>
              <a:lnSpc>
                <a:spcPct val="90000"/>
              </a:lnSpc>
            </a:pPr>
            <a:r>
              <a:rPr lang="en-US" sz="2200">
                <a:latin typeface="Comic Sans MS" charset="0"/>
                <a:cs typeface="ＭＳ Ｐゴシック" charset="0"/>
              </a:rPr>
              <a:t>      - focused prompts increase thinking, accountability, focus</a:t>
            </a:r>
          </a:p>
          <a:p>
            <a:pPr>
              <a:lnSpc>
                <a:spcPct val="90000"/>
              </a:lnSpc>
            </a:pPr>
            <a:r>
              <a:rPr lang="en-US" sz="2200">
                <a:latin typeface="Comic Sans MS" charset="0"/>
                <a:cs typeface="ＭＳ Ｐゴシック" charset="0"/>
              </a:rPr>
              <a:t>      - structure academic language (e.g. sentence starters)</a:t>
            </a:r>
          </a:p>
        </p:txBody>
      </p:sp>
    </p:spTree>
    <p:extLst>
      <p:ext uri="{BB962C8B-B14F-4D97-AF65-F5344CB8AC3E}">
        <p14:creationId xmlns:p14="http://schemas.microsoft.com/office/powerpoint/2010/main" val="270488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1924"/>
                                        </p:tgtEl>
                                        <p:attrNameLst>
                                          <p:attrName>style.visibility</p:attrName>
                                        </p:attrNameLst>
                                      </p:cBhvr>
                                      <p:to>
                                        <p:strVal val="visible"/>
                                      </p:to>
                                    </p:set>
                                    <p:anim calcmode="lin" valueType="num">
                                      <p:cBhvr additive="base">
                                        <p:cTn id="7" dur="500" fill="hold"/>
                                        <p:tgtEl>
                                          <p:spTgt spid="721924"/>
                                        </p:tgtEl>
                                        <p:attrNameLst>
                                          <p:attrName>ppt_x</p:attrName>
                                        </p:attrNameLst>
                                      </p:cBhvr>
                                      <p:tavLst>
                                        <p:tav tm="0">
                                          <p:val>
                                            <p:strVal val="0-#ppt_w/2"/>
                                          </p:val>
                                        </p:tav>
                                        <p:tav tm="100000">
                                          <p:val>
                                            <p:strVal val="#ppt_x"/>
                                          </p:val>
                                        </p:tav>
                                      </p:tavLst>
                                    </p:anim>
                                    <p:anim calcmode="lin" valueType="num">
                                      <p:cBhvr additive="base">
                                        <p:cTn id="8" dur="500" fill="hold"/>
                                        <p:tgtEl>
                                          <p:spTgt spid="7219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1925"/>
                                        </p:tgtEl>
                                        <p:attrNameLst>
                                          <p:attrName>style.visibility</p:attrName>
                                        </p:attrNameLst>
                                      </p:cBhvr>
                                      <p:to>
                                        <p:strVal val="visible"/>
                                      </p:to>
                                    </p:set>
                                    <p:anim calcmode="lin" valueType="num">
                                      <p:cBhvr additive="base">
                                        <p:cTn id="13" dur="500" fill="hold"/>
                                        <p:tgtEl>
                                          <p:spTgt spid="721925"/>
                                        </p:tgtEl>
                                        <p:attrNameLst>
                                          <p:attrName>ppt_x</p:attrName>
                                        </p:attrNameLst>
                                      </p:cBhvr>
                                      <p:tavLst>
                                        <p:tav tm="0">
                                          <p:val>
                                            <p:strVal val="0-#ppt_w/2"/>
                                          </p:val>
                                        </p:tav>
                                        <p:tav tm="100000">
                                          <p:val>
                                            <p:strVal val="#ppt_x"/>
                                          </p:val>
                                        </p:tav>
                                      </p:tavLst>
                                    </p:anim>
                                    <p:anim calcmode="lin" valueType="num">
                                      <p:cBhvr additive="base">
                                        <p:cTn id="14" dur="500" fill="hold"/>
                                        <p:tgtEl>
                                          <p:spTgt spid="7219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1926"/>
                                        </p:tgtEl>
                                        <p:attrNameLst>
                                          <p:attrName>style.visibility</p:attrName>
                                        </p:attrNameLst>
                                      </p:cBhvr>
                                      <p:to>
                                        <p:strVal val="visible"/>
                                      </p:to>
                                    </p:set>
                                    <p:anim calcmode="lin" valueType="num">
                                      <p:cBhvr additive="base">
                                        <p:cTn id="19" dur="500" fill="hold"/>
                                        <p:tgtEl>
                                          <p:spTgt spid="721926"/>
                                        </p:tgtEl>
                                        <p:attrNameLst>
                                          <p:attrName>ppt_x</p:attrName>
                                        </p:attrNameLst>
                                      </p:cBhvr>
                                      <p:tavLst>
                                        <p:tav tm="0">
                                          <p:val>
                                            <p:strVal val="0-#ppt_w/2"/>
                                          </p:val>
                                        </p:tav>
                                        <p:tav tm="100000">
                                          <p:val>
                                            <p:strVal val="#ppt_x"/>
                                          </p:val>
                                        </p:tav>
                                      </p:tavLst>
                                    </p:anim>
                                    <p:anim calcmode="lin" valueType="num">
                                      <p:cBhvr additive="base">
                                        <p:cTn id="20" dur="500" fill="hold"/>
                                        <p:tgtEl>
                                          <p:spTgt spid="7219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1923"/>
                                        </p:tgtEl>
                                        <p:attrNameLst>
                                          <p:attrName>style.visibility</p:attrName>
                                        </p:attrNameLst>
                                      </p:cBhvr>
                                      <p:to>
                                        <p:strVal val="visible"/>
                                      </p:to>
                                    </p:set>
                                    <p:anim calcmode="lin" valueType="num">
                                      <p:cBhvr additive="base">
                                        <p:cTn id="25" dur="500" fill="hold"/>
                                        <p:tgtEl>
                                          <p:spTgt spid="721923"/>
                                        </p:tgtEl>
                                        <p:attrNameLst>
                                          <p:attrName>ppt_x</p:attrName>
                                        </p:attrNameLst>
                                      </p:cBhvr>
                                      <p:tavLst>
                                        <p:tav tm="0">
                                          <p:val>
                                            <p:strVal val="0-#ppt_w/2"/>
                                          </p:val>
                                        </p:tav>
                                        <p:tav tm="100000">
                                          <p:val>
                                            <p:strVal val="#ppt_x"/>
                                          </p:val>
                                        </p:tav>
                                      </p:tavLst>
                                    </p:anim>
                                    <p:anim calcmode="lin" valueType="num">
                                      <p:cBhvr additive="base">
                                        <p:cTn id="26" dur="500" fill="hold"/>
                                        <p:tgtEl>
                                          <p:spTgt spid="7219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3" grpId="0" autoUpdateAnimBg="0"/>
      <p:bldP spid="721924" grpId="0" autoUpdateAnimBg="0"/>
      <p:bldP spid="721925" grpId="0" autoUpdateAnimBg="0"/>
      <p:bldP spid="72192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685800" y="341313"/>
            <a:ext cx="6477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4400" b="1">
                <a:solidFill>
                  <a:srgbClr val="0C2DDD"/>
                </a:solidFill>
                <a:cs typeface="ＭＳ Ｐゴシック" charset="0"/>
              </a:rPr>
              <a:t>Think-Write-Pair-Share</a:t>
            </a:r>
          </a:p>
        </p:txBody>
      </p:sp>
      <p:sp>
        <p:nvSpPr>
          <p:cNvPr id="322563" name="Text Box 3"/>
          <p:cNvSpPr txBox="1">
            <a:spLocks noChangeArrowheads="1"/>
          </p:cNvSpPr>
          <p:nvPr/>
        </p:nvSpPr>
        <p:spPr bwMode="auto">
          <a:xfrm>
            <a:off x="381000" y="1403350"/>
            <a:ext cx="83820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400">
                <a:cs typeface="ＭＳ Ｐゴシック" charset="0"/>
              </a:rPr>
              <a:t>What do you consider to be concrete indicators of engaged learning during lesson observations? </a:t>
            </a:r>
            <a:endParaRPr lang="en-US" sz="2200">
              <a:cs typeface="ＭＳ Ｐゴシック" charset="0"/>
            </a:endParaRPr>
          </a:p>
        </p:txBody>
      </p:sp>
      <p:sp>
        <p:nvSpPr>
          <p:cNvPr id="322564" name="Text Box 4"/>
          <p:cNvSpPr txBox="1">
            <a:spLocks noChangeArrowheads="1"/>
          </p:cNvSpPr>
          <p:nvPr/>
        </p:nvSpPr>
        <p:spPr bwMode="auto">
          <a:xfrm>
            <a:off x="396875" y="3070225"/>
            <a:ext cx="8594725" cy="364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sz="3200" i="1" dirty="0" smtClean="0">
              <a:solidFill>
                <a:srgbClr val="0000FF"/>
              </a:solidFill>
              <a:cs typeface="ＭＳ Ｐゴシック" charset="0"/>
            </a:endParaRPr>
          </a:p>
          <a:p>
            <a:r>
              <a:rPr lang="en-US" sz="3200" i="1" dirty="0" smtClean="0">
                <a:solidFill>
                  <a:srgbClr val="0000FF"/>
                </a:solidFill>
                <a:cs typeface="ＭＳ Ｐゴシック" charset="0"/>
              </a:rPr>
              <a:t>One </a:t>
            </a:r>
            <a:r>
              <a:rPr lang="en-US" sz="3200" i="1" dirty="0">
                <a:solidFill>
                  <a:srgbClr val="0000FF"/>
                </a:solidFill>
                <a:cs typeface="ＭＳ Ｐゴシック" charset="0"/>
              </a:rPr>
              <a:t>concrete indicator of engaged learning </a:t>
            </a:r>
          </a:p>
          <a:p>
            <a:r>
              <a:rPr lang="en-US" sz="3200" i="1" dirty="0">
                <a:solidFill>
                  <a:srgbClr val="0000FF"/>
                </a:solidFill>
                <a:cs typeface="ＭＳ Ｐゴシック" charset="0"/>
              </a:rPr>
              <a:t>is __ (noun phrase)</a:t>
            </a:r>
          </a:p>
          <a:p>
            <a:pPr>
              <a:lnSpc>
                <a:spcPct val="60000"/>
              </a:lnSpc>
            </a:pPr>
            <a:endParaRPr lang="en-US" sz="2000" i="1" dirty="0">
              <a:solidFill>
                <a:srgbClr val="0000FF"/>
              </a:solidFill>
              <a:cs typeface="ＭＳ Ｐゴシック" charset="0"/>
            </a:endParaRPr>
          </a:p>
          <a:p>
            <a:r>
              <a:rPr lang="en-US" sz="3200" i="1" dirty="0">
                <a:solidFill>
                  <a:srgbClr val="0000FF"/>
                </a:solidFill>
                <a:cs typeface="ＭＳ Ｐゴシック" charset="0"/>
              </a:rPr>
              <a:t>When I </a:t>
            </a:r>
            <a:r>
              <a:rPr lang="en-US" sz="3200" i="1" dirty="0" smtClean="0">
                <a:solidFill>
                  <a:srgbClr val="0000FF"/>
                </a:solidFill>
                <a:cs typeface="ＭＳ Ｐゴシック" charset="0"/>
              </a:rPr>
              <a:t>observe my </a:t>
            </a:r>
            <a:r>
              <a:rPr lang="en-US" sz="3200" i="1" dirty="0">
                <a:solidFill>
                  <a:srgbClr val="0000FF"/>
                </a:solidFill>
                <a:cs typeface="ＭＳ Ｐゴシック" charset="0"/>
              </a:rPr>
              <a:t>lessons for </a:t>
            </a:r>
            <a:r>
              <a:rPr lang="en-US" sz="3200" i="1" dirty="0" smtClean="0">
                <a:solidFill>
                  <a:srgbClr val="0000FF"/>
                </a:solidFill>
                <a:cs typeface="ＭＳ Ｐゴシック" charset="0"/>
              </a:rPr>
              <a:t>engaged</a:t>
            </a:r>
          </a:p>
          <a:p>
            <a:r>
              <a:rPr lang="en-US" sz="3200" i="1" dirty="0" smtClean="0">
                <a:solidFill>
                  <a:srgbClr val="0000FF"/>
                </a:solidFill>
                <a:cs typeface="ＭＳ Ｐゴシック" charset="0"/>
              </a:rPr>
              <a:t> </a:t>
            </a:r>
            <a:r>
              <a:rPr lang="en-US" sz="3200" i="1" dirty="0">
                <a:solidFill>
                  <a:srgbClr val="0000FF"/>
                </a:solidFill>
                <a:cs typeface="ＭＳ Ｐゴシック" charset="0"/>
              </a:rPr>
              <a:t>learning, I focus on __ (noun phrase)</a:t>
            </a:r>
          </a:p>
          <a:p>
            <a:endParaRPr lang="en-US" sz="3200" i="1" dirty="0">
              <a:solidFill>
                <a:srgbClr val="0000FF"/>
              </a:solidFill>
              <a:cs typeface="ＭＳ Ｐゴシック" charset="0"/>
            </a:endParaRPr>
          </a:p>
          <a:p>
            <a:pPr>
              <a:lnSpc>
                <a:spcPct val="80000"/>
              </a:lnSpc>
            </a:pPr>
            <a:r>
              <a:rPr lang="en-US" sz="3200" b="1" dirty="0">
                <a:solidFill>
                  <a:srgbClr val="FF0000"/>
                </a:solidFill>
                <a:cs typeface="ＭＳ Ｐゴシック" charset="0"/>
              </a:rPr>
              <a:t>	</a:t>
            </a:r>
            <a:endParaRPr lang="en-US" sz="3600" i="1" dirty="0">
              <a:solidFill>
                <a:srgbClr val="0000FF"/>
              </a:solidFill>
              <a:cs typeface="ＭＳ Ｐゴシック" charset="0"/>
            </a:endParaRPr>
          </a:p>
        </p:txBody>
      </p:sp>
      <p:sp>
        <p:nvSpPr>
          <p:cNvPr id="322565" name="Text Box 5"/>
          <p:cNvSpPr txBox="1">
            <a:spLocks noChangeArrowheads="1"/>
          </p:cNvSpPr>
          <p:nvPr/>
        </p:nvSpPr>
        <p:spPr bwMode="auto">
          <a:xfrm>
            <a:off x="2971800" y="5791200"/>
            <a:ext cx="3737985"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i="1" dirty="0">
                <a:solidFill>
                  <a:srgbClr val="FF0000"/>
                </a:solidFill>
                <a:cs typeface="ＭＳ Ｐゴシック" charset="0"/>
              </a:rPr>
              <a:t>the number of …</a:t>
            </a:r>
          </a:p>
          <a:p>
            <a:r>
              <a:rPr lang="en-US" sz="3200" i="1" dirty="0">
                <a:solidFill>
                  <a:srgbClr val="FF0000"/>
                </a:solidFill>
                <a:cs typeface="ＭＳ Ｐゴシック" charset="0"/>
              </a:rPr>
              <a:t>the students</a:t>
            </a:r>
            <a:r>
              <a:rPr lang="ja-JP" altLang="en-US" sz="3200" i="1" dirty="0">
                <a:solidFill>
                  <a:srgbClr val="FF0000"/>
                </a:solidFill>
                <a:cs typeface="ＭＳ Ｐゴシック" charset="0"/>
              </a:rPr>
              <a:t>’</a:t>
            </a:r>
            <a:r>
              <a:rPr lang="en-US" sz="3200" i="1" dirty="0">
                <a:solidFill>
                  <a:srgbClr val="FF0000"/>
                </a:solidFill>
                <a:cs typeface="ＭＳ Ｐゴシック" charset="0"/>
              </a:rPr>
              <a:t> use of…</a:t>
            </a:r>
            <a:endParaRPr lang="en-US" sz="3200" dirty="0">
              <a:solidFill>
                <a:srgbClr val="FF0000"/>
              </a:solidFill>
              <a:cs typeface="ＭＳ Ｐゴシック" charset="0"/>
            </a:endParaRPr>
          </a:p>
        </p:txBody>
      </p:sp>
      <p:sp>
        <p:nvSpPr>
          <p:cNvPr id="322566" name="Text Box 6"/>
          <p:cNvSpPr txBox="1">
            <a:spLocks noChangeArrowheads="1"/>
          </p:cNvSpPr>
          <p:nvPr/>
        </p:nvSpPr>
        <p:spPr bwMode="auto">
          <a:xfrm>
            <a:off x="411163" y="6038404"/>
            <a:ext cx="24638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b="1">
                <a:solidFill>
                  <a:srgbClr val="FF110E"/>
                </a:solidFill>
                <a:cs typeface="ＭＳ Ｐゴシック" charset="0"/>
              </a:rPr>
              <a:t>Word Bank:</a:t>
            </a:r>
          </a:p>
        </p:txBody>
      </p:sp>
      <p:pic>
        <p:nvPicPr>
          <p:cNvPr id="3225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8600"/>
            <a:ext cx="1752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089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2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p:bldP spid="32256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1965325" y="4254500"/>
            <a:ext cx="496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endParaRPr lang="en-US" sz="1400">
              <a:solidFill>
                <a:srgbClr val="FFF81C"/>
              </a:solidFill>
              <a:latin typeface="Comic Sans MS" charset="0"/>
              <a:cs typeface="ＭＳ Ｐゴシック" charset="0"/>
            </a:endParaRPr>
          </a:p>
        </p:txBody>
      </p:sp>
      <p:sp>
        <p:nvSpPr>
          <p:cNvPr id="246787" name="Rectangle 3"/>
          <p:cNvSpPr>
            <a:spLocks noChangeArrowheads="1"/>
          </p:cNvSpPr>
          <p:nvPr/>
        </p:nvSpPr>
        <p:spPr bwMode="auto">
          <a:xfrm>
            <a:off x="331788" y="654843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400">
              <a:solidFill>
                <a:srgbClr val="FFF81C"/>
              </a:solidFill>
              <a:latin typeface="Comic Sans MS" charset="0"/>
              <a:cs typeface="ＭＳ Ｐゴシック" charset="0"/>
            </a:endParaRPr>
          </a:p>
        </p:txBody>
      </p:sp>
      <p:pic>
        <p:nvPicPr>
          <p:cNvPr id="246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518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9" name="Text Box 5"/>
          <p:cNvSpPr txBox="1">
            <a:spLocks noChangeArrowheads="1"/>
          </p:cNvSpPr>
          <p:nvPr/>
        </p:nvSpPr>
        <p:spPr bwMode="auto">
          <a:xfrm>
            <a:off x="76200" y="0"/>
            <a:ext cx="94488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3200" b="1" dirty="0">
                <a:latin typeface="Comic Sans MS" charset="0"/>
                <a:cs typeface="ＭＳ Ｐゴシック" charset="0"/>
              </a:rPr>
              <a:t>A Ubiquitous Goal: Increase the Academic</a:t>
            </a:r>
            <a:r>
              <a:rPr lang="en-US" sz="2700" b="1" dirty="0">
                <a:latin typeface="Comic Sans MS" charset="0"/>
                <a:cs typeface="ＭＳ Ｐゴシック" charset="0"/>
              </a:rPr>
              <a:t> </a:t>
            </a:r>
          </a:p>
          <a:p>
            <a:r>
              <a:rPr lang="ja-JP" altLang="en-US" sz="2700" b="1" dirty="0">
                <a:latin typeface="Comic Sans MS" charset="0"/>
                <a:cs typeface="ＭＳ Ｐゴシック" charset="0"/>
              </a:rPr>
              <a:t>“</a:t>
            </a:r>
            <a:r>
              <a:rPr lang="en-US" sz="2700" b="1" dirty="0">
                <a:latin typeface="Comic Sans MS" charset="0"/>
                <a:cs typeface="ＭＳ Ｐゴシック" charset="0"/>
              </a:rPr>
              <a:t>miles on the tongue</a:t>
            </a:r>
            <a:r>
              <a:rPr lang="ja-JP" altLang="en-US" sz="2700" b="1" dirty="0">
                <a:latin typeface="Comic Sans MS" charset="0"/>
                <a:cs typeface="ＭＳ Ｐゴシック" charset="0"/>
              </a:rPr>
              <a:t>”</a:t>
            </a:r>
            <a:r>
              <a:rPr lang="en-US" sz="2700" b="1" dirty="0">
                <a:latin typeface="Comic Sans MS" charset="0"/>
                <a:cs typeface="ＭＳ Ｐゴシック" charset="0"/>
              </a:rPr>
              <a:t> for </a:t>
            </a:r>
            <a:r>
              <a:rPr lang="en-US" sz="2700" b="1" dirty="0">
                <a:solidFill>
                  <a:srgbClr val="FF0000"/>
                </a:solidFill>
                <a:latin typeface="Comic Sans MS" charset="0"/>
                <a:cs typeface="ＭＳ Ｐゴシック" charset="0"/>
              </a:rPr>
              <a:t>EVERY</a:t>
            </a:r>
            <a:r>
              <a:rPr lang="en-US" sz="2700" b="1" dirty="0">
                <a:latin typeface="Comic Sans MS" charset="0"/>
                <a:cs typeface="ＭＳ Ｐゴシック" charset="0"/>
              </a:rPr>
              <a:t> student </a:t>
            </a:r>
            <a:r>
              <a:rPr lang="en-US" sz="2700" b="1" dirty="0">
                <a:solidFill>
                  <a:srgbClr val="FF0000"/>
                </a:solidFill>
                <a:latin typeface="Comic Sans MS" charset="0"/>
                <a:cs typeface="ＭＳ Ｐゴシック" charset="0"/>
              </a:rPr>
              <a:t>EVERY</a:t>
            </a:r>
            <a:r>
              <a:rPr lang="en-US" sz="2700" b="1" dirty="0">
                <a:latin typeface="Comic Sans MS" charset="0"/>
                <a:cs typeface="ＭＳ Ｐゴシック" charset="0"/>
              </a:rPr>
              <a:t> day!</a:t>
            </a:r>
          </a:p>
        </p:txBody>
      </p:sp>
      <p:sp>
        <p:nvSpPr>
          <p:cNvPr id="1272838" name="Text Box 6"/>
          <p:cNvSpPr txBox="1">
            <a:spLocks noChangeArrowheads="1"/>
          </p:cNvSpPr>
          <p:nvPr/>
        </p:nvSpPr>
        <p:spPr bwMode="auto">
          <a:xfrm>
            <a:off x="212725" y="2397125"/>
            <a:ext cx="121285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4400" b="1">
                <a:latin typeface="Comic Sans MS" charset="0"/>
                <a:cs typeface="ＭＳ Ｐゴシック" charset="0"/>
              </a:rPr>
              <a:t>talk</a:t>
            </a:r>
          </a:p>
          <a:p>
            <a:r>
              <a:rPr lang="en-US" sz="4400" b="1">
                <a:latin typeface="Comic Sans MS" charset="0"/>
                <a:cs typeface="ＭＳ Ｐゴシック" charset="0"/>
              </a:rPr>
              <a:t>talk</a:t>
            </a:r>
          </a:p>
          <a:p>
            <a:r>
              <a:rPr lang="en-US" sz="4400" b="1">
                <a:latin typeface="Comic Sans MS" charset="0"/>
                <a:cs typeface="ＭＳ Ｐゴシック" charset="0"/>
              </a:rPr>
              <a:t>talk</a:t>
            </a:r>
          </a:p>
          <a:p>
            <a:r>
              <a:rPr lang="en-US" sz="4400" b="1">
                <a:latin typeface="Comic Sans MS" charset="0"/>
                <a:cs typeface="ＭＳ Ｐゴシック" charset="0"/>
              </a:rPr>
              <a:t>talk</a:t>
            </a:r>
          </a:p>
          <a:p>
            <a:r>
              <a:rPr lang="en-US" sz="4400" b="1">
                <a:latin typeface="Comic Sans MS" charset="0"/>
                <a:cs typeface="ＭＳ Ｐゴシック" charset="0"/>
              </a:rPr>
              <a:t>talk</a:t>
            </a:r>
          </a:p>
          <a:p>
            <a:r>
              <a:rPr lang="en-US" sz="4400" b="1">
                <a:latin typeface="Comic Sans MS" charset="0"/>
                <a:cs typeface="ＭＳ Ｐゴシック" charset="0"/>
              </a:rPr>
              <a:t>talk</a:t>
            </a:r>
          </a:p>
        </p:txBody>
      </p:sp>
    </p:spTree>
    <p:extLst>
      <p:ext uri="{BB962C8B-B14F-4D97-AF65-F5344CB8AC3E}">
        <p14:creationId xmlns:p14="http://schemas.microsoft.com/office/powerpoint/2010/main" val="542482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2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8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457200" y="381000"/>
            <a:ext cx="8153400" cy="1143000"/>
          </a:xfrm>
        </p:spPr>
        <p:txBody>
          <a:bodyPr>
            <a:normAutofit fontScale="90000"/>
          </a:bodyPr>
          <a:lstStyle/>
          <a:p>
            <a:r>
              <a:rPr lang="en-US" b="1" dirty="0">
                <a:solidFill>
                  <a:srgbClr val="FFFFFF"/>
                </a:solidFill>
              </a:rPr>
              <a:t>Questions/Tasks Prompting</a:t>
            </a:r>
            <a:br>
              <a:rPr lang="en-US" b="1" dirty="0">
                <a:solidFill>
                  <a:srgbClr val="FFFFFF"/>
                </a:solidFill>
              </a:rPr>
            </a:br>
            <a:r>
              <a:rPr lang="en-US" b="1" dirty="0">
                <a:solidFill>
                  <a:srgbClr val="FFFFFF"/>
                </a:solidFill>
              </a:rPr>
              <a:t>Non-Accountable Responses</a:t>
            </a:r>
            <a:endParaRPr lang="en-US" dirty="0">
              <a:solidFill>
                <a:srgbClr val="FFFFFF"/>
              </a:solidFill>
            </a:endParaRPr>
          </a:p>
        </p:txBody>
      </p:sp>
      <p:sp>
        <p:nvSpPr>
          <p:cNvPr id="369667" name="Rectangle 3"/>
          <p:cNvSpPr>
            <a:spLocks noGrp="1" noChangeArrowheads="1"/>
          </p:cNvSpPr>
          <p:nvPr>
            <p:ph type="body" sz="half" idx="2"/>
          </p:nvPr>
        </p:nvSpPr>
        <p:spPr>
          <a:xfrm>
            <a:off x="4343400" y="1524000"/>
            <a:ext cx="4572000" cy="4953000"/>
          </a:xfrm>
        </p:spPr>
        <p:txBody>
          <a:bodyPr>
            <a:normAutofit fontScale="92500" lnSpcReduction="20000"/>
          </a:bodyPr>
          <a:lstStyle/>
          <a:p>
            <a:pPr>
              <a:lnSpc>
                <a:spcPct val="90000"/>
              </a:lnSpc>
              <a:buClr>
                <a:srgbClr val="FF110E"/>
              </a:buClr>
              <a:buFont typeface="Wingdings" charset="0"/>
              <a:buChar char="§"/>
              <a:tabLst>
                <a:tab pos="2281238" algn="l"/>
              </a:tabLst>
            </a:pPr>
            <a:r>
              <a:rPr lang="en-US" sz="2400" i="1" dirty="0">
                <a:solidFill>
                  <a:schemeClr val="bg1"/>
                </a:solidFill>
              </a:rPr>
              <a:t>Who knows what _ means?</a:t>
            </a:r>
          </a:p>
          <a:p>
            <a:pPr>
              <a:lnSpc>
                <a:spcPct val="90000"/>
              </a:lnSpc>
              <a:buClr>
                <a:srgbClr val="FF110E"/>
              </a:buClr>
              <a:buFont typeface="Wingdings" charset="0"/>
              <a:buChar char="§"/>
              <a:tabLst>
                <a:tab pos="2281238" algn="l"/>
              </a:tabLst>
            </a:pPr>
            <a:r>
              <a:rPr lang="en-US" sz="2400" i="1" dirty="0">
                <a:solidFill>
                  <a:schemeClr val="bg1"/>
                </a:solidFill>
              </a:rPr>
              <a:t>Can anyone tell me _?</a:t>
            </a:r>
          </a:p>
          <a:p>
            <a:pPr>
              <a:lnSpc>
                <a:spcPct val="90000"/>
              </a:lnSpc>
              <a:buClr>
                <a:srgbClr val="FF110E"/>
              </a:buClr>
              <a:buFont typeface="Wingdings" charset="0"/>
              <a:buChar char="§"/>
              <a:tabLst>
                <a:tab pos="2281238" algn="l"/>
              </a:tabLst>
            </a:pPr>
            <a:r>
              <a:rPr lang="en-US" sz="2400" i="1" dirty="0">
                <a:solidFill>
                  <a:schemeClr val="bg1"/>
                </a:solidFill>
              </a:rPr>
              <a:t>Who has an example of _?</a:t>
            </a:r>
          </a:p>
          <a:p>
            <a:pPr>
              <a:lnSpc>
                <a:spcPct val="90000"/>
              </a:lnSpc>
              <a:buClr>
                <a:srgbClr val="FF110E"/>
              </a:buClr>
              <a:buFont typeface="Wingdings" charset="0"/>
              <a:buChar char="§"/>
              <a:tabLst>
                <a:tab pos="2281238" algn="l"/>
              </a:tabLst>
            </a:pPr>
            <a:r>
              <a:rPr lang="en-US" sz="2400" i="1" dirty="0">
                <a:solidFill>
                  <a:schemeClr val="bg1"/>
                </a:solidFill>
              </a:rPr>
              <a:t>Would anyone like to share?</a:t>
            </a:r>
          </a:p>
          <a:p>
            <a:pPr>
              <a:lnSpc>
                <a:spcPct val="90000"/>
              </a:lnSpc>
              <a:buClr>
                <a:srgbClr val="FF110E"/>
              </a:buClr>
              <a:buFont typeface="Wingdings" charset="0"/>
              <a:buChar char="§"/>
              <a:tabLst>
                <a:tab pos="2281238" algn="l"/>
              </a:tabLst>
            </a:pPr>
            <a:r>
              <a:rPr lang="en-US" sz="2400" i="1" dirty="0">
                <a:solidFill>
                  <a:schemeClr val="bg1"/>
                </a:solidFill>
              </a:rPr>
              <a:t>What is the best solution to this problem?</a:t>
            </a:r>
          </a:p>
          <a:p>
            <a:pPr>
              <a:lnSpc>
                <a:spcPct val="90000"/>
              </a:lnSpc>
              <a:buClr>
                <a:srgbClr val="FF110E"/>
              </a:buClr>
              <a:buFont typeface="Wingdings" charset="0"/>
              <a:buChar char="§"/>
              <a:tabLst>
                <a:tab pos="2281238" algn="l"/>
              </a:tabLst>
            </a:pPr>
            <a:r>
              <a:rPr lang="en-US" sz="2400" i="1" dirty="0">
                <a:solidFill>
                  <a:schemeClr val="bg1"/>
                </a:solidFill>
              </a:rPr>
              <a:t>Are there any questions?</a:t>
            </a:r>
          </a:p>
          <a:p>
            <a:pPr>
              <a:lnSpc>
                <a:spcPct val="90000"/>
              </a:lnSpc>
              <a:buClr>
                <a:srgbClr val="FF110E"/>
              </a:buClr>
              <a:buFont typeface="Wingdings" charset="0"/>
              <a:buChar char="§"/>
              <a:tabLst>
                <a:tab pos="2281238" algn="l"/>
              </a:tabLst>
            </a:pPr>
            <a:r>
              <a:rPr lang="en-US" sz="2400" i="1" dirty="0">
                <a:solidFill>
                  <a:schemeClr val="bg1"/>
                </a:solidFill>
              </a:rPr>
              <a:t>Is that clear?</a:t>
            </a:r>
          </a:p>
          <a:p>
            <a:pPr>
              <a:lnSpc>
                <a:spcPct val="90000"/>
              </a:lnSpc>
              <a:buClr>
                <a:srgbClr val="FF110E"/>
              </a:buClr>
              <a:buFont typeface="Wingdings" charset="0"/>
              <a:buChar char="§"/>
              <a:tabLst>
                <a:tab pos="2281238" algn="l"/>
              </a:tabLst>
            </a:pPr>
            <a:r>
              <a:rPr lang="en-US" sz="2400" i="1" dirty="0">
                <a:solidFill>
                  <a:schemeClr val="bg1"/>
                </a:solidFill>
              </a:rPr>
              <a:t>Share your answer with your neighbor.</a:t>
            </a:r>
          </a:p>
          <a:p>
            <a:pPr>
              <a:lnSpc>
                <a:spcPct val="90000"/>
              </a:lnSpc>
              <a:buClr>
                <a:srgbClr val="FF110E"/>
              </a:buClr>
              <a:buFont typeface="Wingdings" charset="0"/>
              <a:buChar char="§"/>
              <a:tabLst>
                <a:tab pos="2281238" algn="l"/>
              </a:tabLst>
            </a:pPr>
            <a:r>
              <a:rPr lang="en-US" sz="2400" i="1" dirty="0">
                <a:solidFill>
                  <a:schemeClr val="bg1"/>
                </a:solidFill>
              </a:rPr>
              <a:t>Discuss these questions in your group.</a:t>
            </a:r>
          </a:p>
        </p:txBody>
      </p:sp>
      <p:sp>
        <p:nvSpPr>
          <p:cNvPr id="369668" name="Rectangle 4"/>
          <p:cNvSpPr>
            <a:spLocks noGrp="1" noChangeArrowheads="1"/>
          </p:cNvSpPr>
          <p:nvPr>
            <p:ph sz="half" idx="1"/>
          </p:nvPr>
        </p:nvSpPr>
        <p:spPr>
          <a:xfrm>
            <a:off x="457200" y="1600200"/>
            <a:ext cx="4033838" cy="4525963"/>
          </a:xfrm>
        </p:spPr>
        <p:txBody>
          <a:bodyPr/>
          <a:lstStyle/>
          <a:p>
            <a:endParaRPr lang="en-US" sz="2800"/>
          </a:p>
        </p:txBody>
      </p:sp>
      <p:pic>
        <p:nvPicPr>
          <p:cNvPr id="369669" name="Picture 5" descr="bcfcefb679d02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754188"/>
            <a:ext cx="38862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769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457200"/>
            <a:ext cx="7772400" cy="1143000"/>
          </a:xfrm>
        </p:spPr>
        <p:txBody>
          <a:bodyPr>
            <a:normAutofit fontScale="90000"/>
          </a:bodyPr>
          <a:lstStyle/>
          <a:p>
            <a:r>
              <a:rPr lang="en-US" sz="3600" b="1">
                <a:solidFill>
                  <a:srgbClr val="0C2DDD"/>
                </a:solidFill>
              </a:rPr>
              <a:t>What do Non-Accountable Lesson </a:t>
            </a:r>
            <a:r>
              <a:rPr lang="en-US" sz="4000" b="1">
                <a:solidFill>
                  <a:srgbClr val="0C2DDD"/>
                </a:solidFill>
              </a:rPr>
              <a:t>Tasks</a:t>
            </a:r>
            <a:r>
              <a:rPr lang="en-US" sz="3600" b="1">
                <a:solidFill>
                  <a:srgbClr val="0C2DDD"/>
                </a:solidFill>
              </a:rPr>
              <a:t> Have in Common?</a:t>
            </a:r>
            <a:endParaRPr lang="en-US"/>
          </a:p>
        </p:txBody>
      </p:sp>
      <p:sp>
        <p:nvSpPr>
          <p:cNvPr id="371715" name="Rectangle 3"/>
          <p:cNvSpPr>
            <a:spLocks noGrp="1" noChangeArrowheads="1"/>
          </p:cNvSpPr>
          <p:nvPr>
            <p:ph type="body" idx="1"/>
          </p:nvPr>
        </p:nvSpPr>
        <p:spPr>
          <a:xfrm>
            <a:off x="685800" y="1828800"/>
            <a:ext cx="8458200" cy="4114800"/>
          </a:xfrm>
        </p:spPr>
        <p:txBody>
          <a:bodyPr>
            <a:normAutofit fontScale="77500" lnSpcReduction="20000"/>
          </a:bodyPr>
          <a:lstStyle/>
          <a:p>
            <a:pPr>
              <a:lnSpc>
                <a:spcPct val="90000"/>
              </a:lnSpc>
              <a:buClr>
                <a:srgbClr val="FF110E"/>
              </a:buClr>
              <a:buFont typeface="Wingdings" charset="0"/>
              <a:buChar char="§"/>
            </a:pPr>
            <a:r>
              <a:rPr lang="en-US" sz="2800"/>
              <a:t>Insufficient structure</a:t>
            </a:r>
          </a:p>
          <a:p>
            <a:pPr>
              <a:lnSpc>
                <a:spcPct val="90000"/>
              </a:lnSpc>
              <a:buClr>
                <a:srgbClr val="FF110E"/>
              </a:buClr>
              <a:buFont typeface="Wingdings" charset="0"/>
              <a:buChar char="§"/>
            </a:pPr>
            <a:r>
              <a:rPr lang="en-US" sz="2800"/>
              <a:t>Lack of linguistic support: vocabulary instruction, response frames, etc.</a:t>
            </a:r>
          </a:p>
          <a:p>
            <a:pPr>
              <a:lnSpc>
                <a:spcPct val="90000"/>
              </a:lnSpc>
              <a:buClr>
                <a:srgbClr val="FF110E"/>
              </a:buClr>
              <a:buFont typeface="Wingdings" charset="0"/>
              <a:buChar char="§"/>
            </a:pPr>
            <a:r>
              <a:rPr lang="en-US" sz="2800"/>
              <a:t>Inadequate modeling: verbal and written</a:t>
            </a:r>
          </a:p>
          <a:p>
            <a:pPr>
              <a:lnSpc>
                <a:spcPct val="90000"/>
              </a:lnSpc>
              <a:buClr>
                <a:srgbClr val="FF110E"/>
              </a:buClr>
              <a:buFont typeface="Wingdings" charset="0"/>
              <a:buChar char="§"/>
            </a:pPr>
            <a:r>
              <a:rPr lang="en-US" sz="2800"/>
              <a:t>An unproductive check for comprehension</a:t>
            </a:r>
          </a:p>
          <a:p>
            <a:pPr>
              <a:lnSpc>
                <a:spcPct val="90000"/>
              </a:lnSpc>
              <a:buClr>
                <a:srgbClr val="FF110E"/>
              </a:buClr>
              <a:buFont typeface="Wingdings" charset="0"/>
              <a:buChar char="§"/>
            </a:pPr>
            <a:r>
              <a:rPr lang="en-US" sz="2800"/>
              <a:t>Lack of partner practice</a:t>
            </a:r>
          </a:p>
          <a:p>
            <a:pPr>
              <a:lnSpc>
                <a:spcPct val="90000"/>
              </a:lnSpc>
              <a:buClr>
                <a:srgbClr val="FF110E"/>
              </a:buClr>
              <a:buFont typeface="Wingdings" charset="0"/>
              <a:buChar char="§"/>
            </a:pPr>
            <a:r>
              <a:rPr lang="en-US" sz="2800"/>
              <a:t>Limited wait time to prepare a response</a:t>
            </a:r>
          </a:p>
          <a:p>
            <a:pPr>
              <a:lnSpc>
                <a:spcPct val="90000"/>
              </a:lnSpc>
              <a:buClr>
                <a:srgbClr val="FF110E"/>
              </a:buClr>
              <a:buFont typeface="Wingdings" charset="0"/>
              <a:buChar char="§"/>
            </a:pPr>
            <a:r>
              <a:rPr lang="en-US" sz="2800"/>
              <a:t>No real consequences for merely observing </a:t>
            </a:r>
          </a:p>
          <a:p>
            <a:pPr>
              <a:lnSpc>
                <a:spcPct val="90000"/>
              </a:lnSpc>
              <a:buClr>
                <a:srgbClr val="FF110E"/>
              </a:buClr>
              <a:buFont typeface="Wingdings" charset="0"/>
              <a:buChar char="§"/>
            </a:pPr>
            <a:r>
              <a:rPr lang="en-US" sz="2800"/>
              <a:t>Questionable conceptual and linguistic gains for most students</a:t>
            </a:r>
          </a:p>
        </p:txBody>
      </p:sp>
    </p:spTree>
    <p:extLst>
      <p:ext uri="{BB962C8B-B14F-4D97-AF65-F5344CB8AC3E}">
        <p14:creationId xmlns:p14="http://schemas.microsoft.com/office/powerpoint/2010/main" val="1895145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17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17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17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17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17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17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17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533400" y="381000"/>
            <a:ext cx="8153400" cy="1143000"/>
          </a:xfrm>
        </p:spPr>
        <p:txBody>
          <a:bodyPr>
            <a:normAutofit fontScale="90000"/>
          </a:bodyPr>
          <a:lstStyle/>
          <a:p>
            <a:r>
              <a:rPr lang="en-US" sz="4000" b="1">
                <a:solidFill>
                  <a:srgbClr val="0C2DDD"/>
                </a:solidFill>
              </a:rPr>
              <a:t>Impacts of Instruction Devoid of Accountable Responses</a:t>
            </a:r>
            <a:endParaRPr lang="en-US"/>
          </a:p>
        </p:txBody>
      </p:sp>
      <p:sp>
        <p:nvSpPr>
          <p:cNvPr id="373763" name="Rectangle 3"/>
          <p:cNvSpPr>
            <a:spLocks noGrp="1" noChangeArrowheads="1"/>
          </p:cNvSpPr>
          <p:nvPr>
            <p:ph type="body" sz="half" idx="2"/>
          </p:nvPr>
        </p:nvSpPr>
        <p:spPr>
          <a:xfrm>
            <a:off x="4343400" y="1676400"/>
            <a:ext cx="4800600" cy="4953000"/>
          </a:xfrm>
        </p:spPr>
        <p:txBody>
          <a:bodyPr>
            <a:normAutofit fontScale="85000" lnSpcReduction="10000"/>
          </a:bodyPr>
          <a:lstStyle/>
          <a:p>
            <a:pPr>
              <a:buFontTx/>
              <a:buNone/>
              <a:tabLst>
                <a:tab pos="2281238" algn="l"/>
              </a:tabLst>
            </a:pPr>
            <a:r>
              <a:rPr lang="en-US" b="1" dirty="0">
                <a:solidFill>
                  <a:srgbClr val="FF110E"/>
                </a:solidFill>
              </a:rPr>
              <a:t>      Think-Pair-Share</a:t>
            </a:r>
          </a:p>
          <a:p>
            <a:pPr>
              <a:lnSpc>
                <a:spcPct val="0"/>
              </a:lnSpc>
              <a:buFontTx/>
              <a:buNone/>
              <a:tabLst>
                <a:tab pos="2281238" algn="l"/>
              </a:tabLst>
            </a:pPr>
            <a:r>
              <a:rPr lang="en-US" sz="2400" dirty="0"/>
              <a:t>	</a:t>
            </a:r>
          </a:p>
          <a:p>
            <a:pPr>
              <a:buFontTx/>
              <a:buNone/>
              <a:tabLst>
                <a:tab pos="2281238" algn="l"/>
              </a:tabLst>
            </a:pPr>
            <a:r>
              <a:rPr lang="en-US" sz="2400" dirty="0"/>
              <a:t>	</a:t>
            </a:r>
            <a:r>
              <a:rPr lang="en-US" sz="3800" dirty="0">
                <a:solidFill>
                  <a:srgbClr val="FFFFFF"/>
                </a:solidFill>
              </a:rPr>
              <a:t>When a teacher relies on voluntary responses, less proficient students often</a:t>
            </a:r>
            <a:r>
              <a:rPr lang="en-US" sz="3800" dirty="0"/>
              <a:t> </a:t>
            </a:r>
            <a:r>
              <a:rPr lang="en-US" sz="2800" dirty="0">
                <a:solidFill>
                  <a:srgbClr val="FF110E"/>
                </a:solidFill>
              </a:rPr>
              <a:t>(verb: present tense)</a:t>
            </a:r>
            <a:r>
              <a:rPr lang="en-US" sz="2800" dirty="0"/>
              <a:t> </a:t>
            </a:r>
            <a:r>
              <a:rPr lang="en-US" sz="2800" dirty="0" smtClean="0"/>
              <a:t>…</a:t>
            </a:r>
            <a:endParaRPr lang="en-US" sz="2400" dirty="0"/>
          </a:p>
          <a:p>
            <a:pPr>
              <a:buFontTx/>
              <a:buNone/>
              <a:tabLst>
                <a:tab pos="2281238" algn="l"/>
              </a:tabLst>
            </a:pPr>
            <a:r>
              <a:rPr lang="en-US" sz="2400" dirty="0"/>
              <a:t>	</a:t>
            </a:r>
            <a:r>
              <a:rPr lang="en-US" sz="2800" i="1" u="sng" dirty="0">
                <a:solidFill>
                  <a:srgbClr val="FFFFFF"/>
                </a:solidFill>
              </a:rPr>
              <a:t>avoid</a:t>
            </a:r>
            <a:r>
              <a:rPr lang="en-US" sz="2800" i="1" dirty="0">
                <a:solidFill>
                  <a:srgbClr val="FFFFFF"/>
                </a:solidFill>
              </a:rPr>
              <a:t> eye contact with the teacher</a:t>
            </a:r>
            <a:r>
              <a:rPr lang="en-US" sz="2800" i="1" dirty="0" smtClean="0">
                <a:solidFill>
                  <a:srgbClr val="0C2DDD"/>
                </a:solidFill>
              </a:rPr>
              <a:t>.</a:t>
            </a:r>
            <a:endParaRPr lang="en-US" sz="2800" dirty="0">
              <a:solidFill>
                <a:srgbClr val="FF110E"/>
              </a:solidFill>
            </a:endParaRPr>
          </a:p>
          <a:p>
            <a:pPr>
              <a:lnSpc>
                <a:spcPct val="80000"/>
              </a:lnSpc>
              <a:buFontTx/>
              <a:buNone/>
              <a:tabLst>
                <a:tab pos="2281238" algn="l"/>
              </a:tabLst>
            </a:pPr>
            <a:r>
              <a:rPr lang="en-US" sz="2800" dirty="0">
                <a:solidFill>
                  <a:srgbClr val="FF110E"/>
                </a:solidFill>
              </a:rPr>
              <a:t> 	Word Bank:</a:t>
            </a:r>
            <a:r>
              <a:rPr lang="en-US" sz="2800" dirty="0"/>
              <a:t>  </a:t>
            </a:r>
            <a:r>
              <a:rPr lang="en-US" sz="2800" dirty="0" smtClean="0"/>
              <a:t>       </a:t>
            </a:r>
            <a:r>
              <a:rPr lang="en-US" sz="2800" i="1" dirty="0" smtClean="0">
                <a:solidFill>
                  <a:srgbClr val="FFFFFF"/>
                </a:solidFill>
              </a:rPr>
              <a:t>wait </a:t>
            </a:r>
            <a:r>
              <a:rPr lang="en-US" sz="2800" i="1" dirty="0">
                <a:solidFill>
                  <a:srgbClr val="FFFFFF"/>
                </a:solidFill>
              </a:rPr>
              <a:t>for …</a:t>
            </a:r>
          </a:p>
          <a:p>
            <a:pPr>
              <a:lnSpc>
                <a:spcPct val="80000"/>
              </a:lnSpc>
              <a:buFontTx/>
              <a:buNone/>
              <a:tabLst>
                <a:tab pos="2281238" algn="l"/>
              </a:tabLst>
            </a:pPr>
            <a:r>
              <a:rPr lang="en-US" sz="2800" i="1" dirty="0">
                <a:solidFill>
                  <a:srgbClr val="FFFFFF"/>
                </a:solidFill>
              </a:rPr>
              <a:t>		 start to…</a:t>
            </a:r>
          </a:p>
          <a:p>
            <a:pPr>
              <a:lnSpc>
                <a:spcPct val="80000"/>
              </a:lnSpc>
              <a:buFontTx/>
              <a:buNone/>
              <a:tabLst>
                <a:tab pos="2281238" algn="l"/>
              </a:tabLst>
            </a:pPr>
            <a:r>
              <a:rPr lang="en-US" sz="2400" dirty="0">
                <a:solidFill>
                  <a:srgbClr val="FFFFFF"/>
                </a:solidFill>
              </a:rPr>
              <a:t>		 </a:t>
            </a:r>
            <a:r>
              <a:rPr lang="en-US" sz="2800" i="1" dirty="0">
                <a:solidFill>
                  <a:srgbClr val="FFFFFF"/>
                </a:solidFill>
              </a:rPr>
              <a:t>rely on…</a:t>
            </a:r>
          </a:p>
        </p:txBody>
      </p:sp>
      <p:pic>
        <p:nvPicPr>
          <p:cNvPr id="373764" name="Picture 4" descr="raisedhand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828800"/>
            <a:ext cx="3895725" cy="4572000"/>
          </a:xfrm>
          <a:noFill/>
          <a:ln/>
        </p:spPr>
      </p:pic>
    </p:spTree>
    <p:extLst>
      <p:ext uri="{BB962C8B-B14F-4D97-AF65-F5344CB8AC3E}">
        <p14:creationId xmlns:p14="http://schemas.microsoft.com/office/powerpoint/2010/main" val="2065177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Feldman Article</a:t>
            </a:r>
            <a:endParaRPr lang="en-US" dirty="0"/>
          </a:p>
        </p:txBody>
      </p:sp>
      <p:sp>
        <p:nvSpPr>
          <p:cNvPr id="3" name="Content Placeholder 2"/>
          <p:cNvSpPr>
            <a:spLocks noGrp="1"/>
          </p:cNvSpPr>
          <p:nvPr>
            <p:ph idx="1"/>
          </p:nvPr>
        </p:nvSpPr>
        <p:spPr/>
        <p:txBody>
          <a:bodyPr/>
          <a:lstStyle/>
          <a:p>
            <a:r>
              <a:rPr lang="en-US" dirty="0" smtClean="0"/>
              <a:t>Rd. Introduction and Choral and Group Responding</a:t>
            </a:r>
          </a:p>
          <a:p>
            <a:pPr lvl="1"/>
            <a:r>
              <a:rPr lang="en-US" dirty="0" smtClean="0"/>
              <a:t>As you read, highlight   </a:t>
            </a:r>
          </a:p>
          <a:p>
            <a:pPr lvl="1"/>
            <a:r>
              <a:rPr lang="en-US" dirty="0" smtClean="0"/>
              <a:t>After you finish reading, respond the the following statement using the appropriate sentence frame:</a:t>
            </a:r>
          </a:p>
          <a:p>
            <a:r>
              <a:rPr lang="en-US" sz="2400" dirty="0"/>
              <a:t>Active participation of ALL students is </a:t>
            </a:r>
            <a:r>
              <a:rPr lang="en-US" sz="2400" dirty="0" smtClean="0"/>
              <a:t>absolutely essential </a:t>
            </a:r>
            <a:r>
              <a:rPr lang="en-US" sz="2400" dirty="0"/>
              <a:t>to the success of every </a:t>
            </a:r>
            <a:r>
              <a:rPr lang="en-US" sz="2400" dirty="0" smtClean="0"/>
              <a:t>lesson.</a:t>
            </a:r>
            <a:endParaRPr lang="en-US" dirty="0"/>
          </a:p>
          <a:p>
            <a:pPr lvl="1"/>
            <a:r>
              <a:rPr lang="en-US" dirty="0" smtClean="0"/>
              <a:t>Yes, I agree with this statement because_________________.</a:t>
            </a:r>
          </a:p>
          <a:p>
            <a:pPr lvl="1"/>
            <a:r>
              <a:rPr lang="en-US" dirty="0" smtClean="0"/>
              <a:t>No, I disagree with this statement because ________________.</a:t>
            </a:r>
          </a:p>
          <a:p>
            <a:pPr lvl="1"/>
            <a:endParaRPr lang="en-US" dirty="0" smtClean="0"/>
          </a:p>
        </p:txBody>
      </p:sp>
      <p:sp>
        <p:nvSpPr>
          <p:cNvPr id="4" name="TextBox 3"/>
          <p:cNvSpPr txBox="1"/>
          <p:nvPr/>
        </p:nvSpPr>
        <p:spPr>
          <a:xfrm>
            <a:off x="282198" y="3324141"/>
            <a:ext cx="738664" cy="2465085"/>
          </a:xfrm>
          <a:prstGeom prst="rect">
            <a:avLst/>
          </a:prstGeom>
          <a:noFill/>
        </p:spPr>
        <p:txBody>
          <a:bodyPr vert="vert270" wrap="square" rtlCol="0">
            <a:spAutoFit/>
          </a:bodyPr>
          <a:lstStyle/>
          <a:p>
            <a:pPr marL="0" lvl="1" algn="ctr"/>
            <a:r>
              <a:rPr lang="en-US" dirty="0"/>
              <a:t>Yes, No, Why Strategy</a:t>
            </a:r>
          </a:p>
          <a:p>
            <a:endParaRPr lang="en-US" dirty="0"/>
          </a:p>
        </p:txBody>
      </p:sp>
      <p:sp>
        <p:nvSpPr>
          <p:cNvPr id="5" name="TextBox 4"/>
          <p:cNvSpPr txBox="1"/>
          <p:nvPr/>
        </p:nvSpPr>
        <p:spPr>
          <a:xfrm>
            <a:off x="7054951" y="5103673"/>
            <a:ext cx="2320294" cy="1754327"/>
          </a:xfrm>
          <a:prstGeom prst="rect">
            <a:avLst/>
          </a:prstGeom>
          <a:noFill/>
        </p:spPr>
        <p:txBody>
          <a:bodyPr wrap="square" rtlCol="0">
            <a:spAutoFit/>
          </a:bodyPr>
          <a:lstStyle/>
          <a:p>
            <a:r>
              <a:rPr lang="en-US" dirty="0" smtClean="0"/>
              <a:t>          Word Bank:</a:t>
            </a:r>
          </a:p>
          <a:p>
            <a:r>
              <a:rPr lang="en-US" dirty="0" smtClean="0"/>
              <a:t>juxtaposes</a:t>
            </a:r>
          </a:p>
          <a:p>
            <a:r>
              <a:rPr lang="en-US" dirty="0" smtClean="0"/>
              <a:t>conflicts</a:t>
            </a:r>
          </a:p>
          <a:p>
            <a:r>
              <a:rPr lang="en-US" dirty="0"/>
              <a:t>s</a:t>
            </a:r>
            <a:r>
              <a:rPr lang="en-US" dirty="0" smtClean="0"/>
              <a:t>upports</a:t>
            </a:r>
          </a:p>
          <a:p>
            <a:r>
              <a:rPr lang="en-US" dirty="0" smtClean="0"/>
              <a:t>coincides</a:t>
            </a:r>
          </a:p>
          <a:p>
            <a:endParaRPr lang="en-US" dirty="0"/>
          </a:p>
        </p:txBody>
      </p:sp>
    </p:spTree>
    <p:extLst>
      <p:ext uri="{BB962C8B-B14F-4D97-AF65-F5344CB8AC3E}">
        <p14:creationId xmlns:p14="http://schemas.microsoft.com/office/powerpoint/2010/main" val="4889331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Feldman Article Jigsaw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8750862"/>
              </p:ext>
            </p:extLst>
          </p:nvPr>
        </p:nvGraphicFramePr>
        <p:xfrm>
          <a:off x="779463" y="1949824"/>
          <a:ext cx="7583488" cy="400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16485" y="1949824"/>
            <a:ext cx="376264" cy="707886"/>
          </a:xfrm>
          <a:prstGeom prst="rect">
            <a:avLst/>
          </a:prstGeom>
          <a:noFill/>
        </p:spPr>
        <p:txBody>
          <a:bodyPr wrap="square" rtlCol="0">
            <a:spAutoFit/>
          </a:bodyPr>
          <a:lstStyle/>
          <a:p>
            <a:r>
              <a:rPr lang="en-US" sz="4000" dirty="0" smtClean="0"/>
              <a:t>1</a:t>
            </a:r>
            <a:endParaRPr lang="en-US" sz="4000" dirty="0"/>
          </a:p>
        </p:txBody>
      </p:sp>
      <p:sp>
        <p:nvSpPr>
          <p:cNvPr id="6" name="TextBox 5"/>
          <p:cNvSpPr txBox="1"/>
          <p:nvPr/>
        </p:nvSpPr>
        <p:spPr>
          <a:xfrm>
            <a:off x="2116485" y="5260443"/>
            <a:ext cx="376264" cy="707886"/>
          </a:xfrm>
          <a:prstGeom prst="rect">
            <a:avLst/>
          </a:prstGeom>
          <a:noFill/>
        </p:spPr>
        <p:txBody>
          <a:bodyPr wrap="square" rtlCol="0">
            <a:spAutoFit/>
          </a:bodyPr>
          <a:lstStyle/>
          <a:p>
            <a:r>
              <a:rPr lang="en-US" sz="4000" dirty="0" smtClean="0"/>
              <a:t>2</a:t>
            </a:r>
            <a:endParaRPr lang="en-US" sz="4000" dirty="0"/>
          </a:p>
        </p:txBody>
      </p:sp>
      <p:sp>
        <p:nvSpPr>
          <p:cNvPr id="7" name="TextBox 6"/>
          <p:cNvSpPr txBox="1"/>
          <p:nvPr/>
        </p:nvSpPr>
        <p:spPr>
          <a:xfrm>
            <a:off x="6710042" y="1949824"/>
            <a:ext cx="376264" cy="707886"/>
          </a:xfrm>
          <a:prstGeom prst="rect">
            <a:avLst/>
          </a:prstGeom>
          <a:noFill/>
        </p:spPr>
        <p:txBody>
          <a:bodyPr wrap="square" rtlCol="0">
            <a:spAutoFit/>
          </a:bodyPr>
          <a:lstStyle/>
          <a:p>
            <a:r>
              <a:rPr lang="en-US" sz="4000" dirty="0"/>
              <a:t>3</a:t>
            </a:r>
          </a:p>
        </p:txBody>
      </p:sp>
      <p:sp>
        <p:nvSpPr>
          <p:cNvPr id="8" name="TextBox 7"/>
          <p:cNvSpPr txBox="1"/>
          <p:nvPr/>
        </p:nvSpPr>
        <p:spPr>
          <a:xfrm>
            <a:off x="6710042" y="5260443"/>
            <a:ext cx="376264" cy="707886"/>
          </a:xfrm>
          <a:prstGeom prst="rect">
            <a:avLst/>
          </a:prstGeom>
          <a:noFill/>
        </p:spPr>
        <p:txBody>
          <a:bodyPr wrap="square" rtlCol="0">
            <a:spAutoFit/>
          </a:bodyPr>
          <a:lstStyle/>
          <a:p>
            <a:r>
              <a:rPr lang="en-US" sz="4000" dirty="0" smtClean="0"/>
              <a:t>4</a:t>
            </a:r>
            <a:endParaRPr lang="en-US" sz="4000" dirty="0"/>
          </a:p>
        </p:txBody>
      </p:sp>
    </p:spTree>
    <p:extLst>
      <p:ext uri="{BB962C8B-B14F-4D97-AF65-F5344CB8AC3E}">
        <p14:creationId xmlns:p14="http://schemas.microsoft.com/office/powerpoint/2010/main" val="13050881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Procedure</a:t>
            </a:r>
            <a:endParaRPr lang="en-US" dirty="0"/>
          </a:p>
        </p:txBody>
      </p:sp>
      <p:sp>
        <p:nvSpPr>
          <p:cNvPr id="3" name="Content Placeholder 2"/>
          <p:cNvSpPr>
            <a:spLocks noGrp="1"/>
          </p:cNvSpPr>
          <p:nvPr>
            <p:ph idx="1"/>
          </p:nvPr>
        </p:nvSpPr>
        <p:spPr/>
        <p:txBody>
          <a:bodyPr/>
          <a:lstStyle/>
          <a:p>
            <a:r>
              <a:rPr lang="en-US" dirty="0" smtClean="0"/>
              <a:t>Meet with people with the same number </a:t>
            </a:r>
          </a:p>
          <a:p>
            <a:pPr lvl="1"/>
            <a:r>
              <a:rPr lang="en-US" dirty="0" smtClean="0"/>
              <a:t>Decide as a group how you will read your selection (choral, silent, alternating turns, etc.)</a:t>
            </a:r>
          </a:p>
          <a:p>
            <a:pPr lvl="1"/>
            <a:r>
              <a:rPr lang="en-US" dirty="0" smtClean="0"/>
              <a:t>Pull out the key ideas that your group with share with the rest of the groups</a:t>
            </a:r>
            <a:endParaRPr lang="en-US" dirty="0"/>
          </a:p>
        </p:txBody>
      </p:sp>
    </p:spTree>
    <p:extLst>
      <p:ext uri="{BB962C8B-B14F-4D97-AF65-F5344CB8AC3E}">
        <p14:creationId xmlns:p14="http://schemas.microsoft.com/office/powerpoint/2010/main" val="4246736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Engagement</a:t>
            </a:r>
            <a:endParaRPr lang="en-US" dirty="0"/>
          </a:p>
        </p:txBody>
      </p:sp>
      <p:sp>
        <p:nvSpPr>
          <p:cNvPr id="3" name="Content Placeholder 2"/>
          <p:cNvSpPr>
            <a:spLocks noGrp="1"/>
          </p:cNvSpPr>
          <p:nvPr>
            <p:ph idx="1"/>
          </p:nvPr>
        </p:nvSpPr>
        <p:spPr/>
        <p:txBody>
          <a:bodyPr/>
          <a:lstStyle/>
          <a:p>
            <a:r>
              <a:rPr lang="en-US" dirty="0" smtClean="0"/>
              <a:t>THINK (WRITE), Pair, Share (AKA Rally Robin)</a:t>
            </a:r>
          </a:p>
          <a:p>
            <a:pPr lvl="1"/>
            <a:r>
              <a:rPr lang="en-US" dirty="0" smtClean="0"/>
              <a:t>Generate a list of strategies you use to increase student engagement</a:t>
            </a:r>
          </a:p>
          <a:p>
            <a:r>
              <a:rPr lang="en-US" dirty="0" smtClean="0"/>
              <a:t>Now, </a:t>
            </a:r>
          </a:p>
          <a:p>
            <a:pPr lvl="1"/>
            <a:r>
              <a:rPr lang="en-US" dirty="0" smtClean="0"/>
              <a:t>Take turns sharing ideas</a:t>
            </a:r>
          </a:p>
          <a:p>
            <a:pPr lvl="1"/>
            <a:r>
              <a:rPr lang="en-US" dirty="0" smtClean="0"/>
              <a:t>Jot down any new ideas shared</a:t>
            </a:r>
          </a:p>
          <a:p>
            <a:r>
              <a:rPr lang="en-US" dirty="0" smtClean="0"/>
              <a:t>Share</a:t>
            </a:r>
          </a:p>
          <a:p>
            <a:pPr lvl="1"/>
            <a:r>
              <a:rPr lang="en-US" dirty="0" smtClean="0"/>
              <a:t>Non-volunteers</a:t>
            </a:r>
          </a:p>
          <a:p>
            <a:pPr lvl="1"/>
            <a:r>
              <a:rPr lang="en-US" dirty="0" smtClean="0"/>
              <a:t>Volunteers</a:t>
            </a:r>
          </a:p>
          <a:p>
            <a:pPr lvl="1"/>
            <a:endParaRPr lang="en-US" dirty="0"/>
          </a:p>
        </p:txBody>
      </p:sp>
    </p:spTree>
    <p:extLst>
      <p:ext uri="{BB962C8B-B14F-4D97-AF65-F5344CB8AC3E}">
        <p14:creationId xmlns:p14="http://schemas.microsoft.com/office/powerpoint/2010/main" val="611330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Frame</a:t>
            </a:r>
            <a:endParaRPr lang="en-US" dirty="0"/>
          </a:p>
        </p:txBody>
      </p:sp>
      <p:sp>
        <p:nvSpPr>
          <p:cNvPr id="3" name="Content Placeholder 2"/>
          <p:cNvSpPr>
            <a:spLocks noGrp="1"/>
          </p:cNvSpPr>
          <p:nvPr>
            <p:ph idx="1"/>
          </p:nvPr>
        </p:nvSpPr>
        <p:spPr/>
        <p:txBody>
          <a:bodyPr/>
          <a:lstStyle/>
          <a:p>
            <a:r>
              <a:rPr lang="en-US" dirty="0" smtClean="0"/>
              <a:t>Respond to one of the following sentence frames in writing:</a:t>
            </a:r>
          </a:p>
          <a:p>
            <a:pPr lvl="1"/>
            <a:r>
              <a:rPr lang="en-US" dirty="0" smtClean="0"/>
              <a:t>A new idea I took away from the article was _______________.</a:t>
            </a:r>
          </a:p>
          <a:p>
            <a:pPr lvl="1"/>
            <a:r>
              <a:rPr lang="en-US" dirty="0" smtClean="0"/>
              <a:t>One thing that reaffirmed how I engaged students in my class was _______________.</a:t>
            </a:r>
          </a:p>
          <a:p>
            <a:pPr lvl="1"/>
            <a:r>
              <a:rPr lang="en-US" dirty="0" smtClean="0"/>
              <a:t>I would like to consider trying the _______________ strategy because _________________________.</a:t>
            </a:r>
            <a:endParaRPr lang="en-US" dirty="0"/>
          </a:p>
        </p:txBody>
      </p:sp>
    </p:spTree>
    <p:extLst>
      <p:ext uri="{BB962C8B-B14F-4D97-AF65-F5344CB8AC3E}">
        <p14:creationId xmlns:p14="http://schemas.microsoft.com/office/powerpoint/2010/main" val="17350348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4" name="Content Placeholder 3"/>
          <p:cNvPicPr>
            <a:picLocks noGrp="1" noChangeAspect="1"/>
          </p:cNvPicPr>
          <p:nvPr>
            <p:ph idx="1"/>
          </p:nvPr>
        </p:nvPicPr>
        <p:blipFill>
          <a:blip r:embed="rId3"/>
          <a:srcRect l="-29264" r="-29264"/>
          <a:stretch>
            <a:fillRect/>
          </a:stretch>
        </p:blipFill>
        <p:spPr>
          <a:xfrm>
            <a:off x="-299903" y="2897914"/>
            <a:ext cx="5399231" cy="2853031"/>
          </a:xfrm>
        </p:spPr>
      </p:pic>
      <p:pic>
        <p:nvPicPr>
          <p:cNvPr id="5" name="Picture 4"/>
          <p:cNvPicPr>
            <a:picLocks noChangeAspect="1"/>
          </p:cNvPicPr>
          <p:nvPr/>
        </p:nvPicPr>
        <p:blipFill>
          <a:blip r:embed="rId4"/>
          <a:stretch>
            <a:fillRect/>
          </a:stretch>
        </p:blipFill>
        <p:spPr>
          <a:xfrm>
            <a:off x="3956055" y="2597230"/>
            <a:ext cx="4699000" cy="863600"/>
          </a:xfrm>
          <a:prstGeom prst="rect">
            <a:avLst/>
          </a:prstGeom>
        </p:spPr>
      </p:pic>
      <p:sp>
        <p:nvSpPr>
          <p:cNvPr id="6" name="TextBox 5"/>
          <p:cNvSpPr txBox="1"/>
          <p:nvPr/>
        </p:nvSpPr>
        <p:spPr>
          <a:xfrm>
            <a:off x="4878144" y="3718679"/>
            <a:ext cx="3484807" cy="3139321"/>
          </a:xfrm>
          <a:prstGeom prst="rect">
            <a:avLst/>
          </a:prstGeom>
          <a:noFill/>
        </p:spPr>
        <p:txBody>
          <a:bodyPr wrap="square" rtlCol="0">
            <a:spAutoFit/>
          </a:bodyPr>
          <a:lstStyle/>
          <a:p>
            <a:pPr marL="342900" indent="-342900">
              <a:buAutoNum type="arabicPeriod"/>
            </a:pPr>
            <a:r>
              <a:rPr lang="en-US" dirty="0" smtClean="0"/>
              <a:t>Pick part of a lesson you are teaching next week</a:t>
            </a:r>
          </a:p>
          <a:p>
            <a:pPr marL="342900" indent="-342900">
              <a:buAutoNum type="arabicPeriod"/>
            </a:pPr>
            <a:r>
              <a:rPr lang="en-US" dirty="0" smtClean="0"/>
              <a:t>Consider picking part of a lesson that you typically have lower OTRs </a:t>
            </a:r>
          </a:p>
          <a:p>
            <a:pPr marL="342900" indent="-342900">
              <a:buAutoNum type="arabicPeriod"/>
            </a:pPr>
            <a:r>
              <a:rPr lang="en-US" dirty="0" smtClean="0"/>
              <a:t>Write  out the specific OTRs you would like to include in that particular lesson</a:t>
            </a:r>
          </a:p>
          <a:p>
            <a:pPr marL="342900" indent="-342900">
              <a:buAutoNum type="arabicPeriod"/>
            </a:pPr>
            <a:r>
              <a:rPr lang="en-US" dirty="0" smtClean="0"/>
              <a:t>Share how it went with someone after you teach it.</a:t>
            </a:r>
          </a:p>
          <a:p>
            <a:pPr marL="342900" indent="-342900">
              <a:buAutoNum type="arabicPeriod"/>
            </a:pPr>
            <a:endParaRPr lang="en-US" dirty="0"/>
          </a:p>
        </p:txBody>
      </p:sp>
    </p:spTree>
    <p:extLst>
      <p:ext uri="{BB962C8B-B14F-4D97-AF65-F5344CB8AC3E}">
        <p14:creationId xmlns:p14="http://schemas.microsoft.com/office/powerpoint/2010/main" val="9099641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Consider/Include:</a:t>
            </a:r>
            <a:endParaRPr lang="en-US" dirty="0"/>
          </a:p>
        </p:txBody>
      </p:sp>
      <p:sp>
        <p:nvSpPr>
          <p:cNvPr id="3" name="Content Placeholder 2"/>
          <p:cNvSpPr>
            <a:spLocks noGrp="1"/>
          </p:cNvSpPr>
          <p:nvPr>
            <p:ph idx="1"/>
          </p:nvPr>
        </p:nvSpPr>
        <p:spPr>
          <a:xfrm>
            <a:off x="779463" y="1949824"/>
            <a:ext cx="7583488" cy="4318620"/>
          </a:xfrm>
        </p:spPr>
        <p:txBody>
          <a:bodyPr>
            <a:normAutofit fontScale="85000" lnSpcReduction="20000"/>
          </a:bodyPr>
          <a:lstStyle/>
          <a:p>
            <a:r>
              <a:rPr lang="en-US" dirty="0" smtClean="0"/>
              <a:t>Verbal Responses</a:t>
            </a:r>
          </a:p>
          <a:p>
            <a:pPr lvl="1"/>
            <a:r>
              <a:rPr lang="en-US" dirty="0" smtClean="0"/>
              <a:t>Sentence Frame</a:t>
            </a:r>
          </a:p>
          <a:p>
            <a:pPr lvl="1"/>
            <a:r>
              <a:rPr lang="en-US" dirty="0" smtClean="0"/>
              <a:t>Choral</a:t>
            </a:r>
          </a:p>
          <a:p>
            <a:pPr lvl="1"/>
            <a:r>
              <a:rPr lang="en-US" dirty="0" err="1" smtClean="0"/>
              <a:t>RallyRobin</a:t>
            </a:r>
            <a:endParaRPr lang="en-US" dirty="0" smtClean="0"/>
          </a:p>
          <a:p>
            <a:r>
              <a:rPr lang="en-US" dirty="0" smtClean="0"/>
              <a:t>Written Reponses	</a:t>
            </a:r>
          </a:p>
          <a:p>
            <a:pPr lvl="1"/>
            <a:r>
              <a:rPr lang="en-US" dirty="0" smtClean="0"/>
              <a:t>Quick Write</a:t>
            </a:r>
          </a:p>
          <a:p>
            <a:pPr lvl="1"/>
            <a:r>
              <a:rPr lang="en-US" dirty="0" smtClean="0"/>
              <a:t>Sentence Frame</a:t>
            </a:r>
          </a:p>
          <a:p>
            <a:pPr lvl="1"/>
            <a:r>
              <a:rPr lang="en-US" dirty="0" smtClean="0"/>
              <a:t>Sage ‘n’ Scribe</a:t>
            </a:r>
          </a:p>
          <a:p>
            <a:pPr lvl="1"/>
            <a:r>
              <a:rPr lang="en-US" dirty="0" smtClean="0"/>
              <a:t>White Boards</a:t>
            </a:r>
          </a:p>
          <a:p>
            <a:r>
              <a:rPr lang="en-US" dirty="0" smtClean="0"/>
              <a:t>Nonverbal Gestures</a:t>
            </a:r>
          </a:p>
          <a:p>
            <a:pPr lvl="1"/>
            <a:r>
              <a:rPr lang="en-US" dirty="0" smtClean="0"/>
              <a:t>Thumbs Up/Thumbs Down</a:t>
            </a:r>
          </a:p>
          <a:p>
            <a:pPr lvl="1"/>
            <a:r>
              <a:rPr lang="en-US" dirty="0" smtClean="0"/>
              <a:t>Fist to Five</a:t>
            </a:r>
          </a:p>
          <a:p>
            <a:pPr lvl="1"/>
            <a:r>
              <a:rPr lang="en-US" dirty="0" smtClean="0"/>
              <a:t>Touch your head if…</a:t>
            </a:r>
          </a:p>
        </p:txBody>
      </p:sp>
    </p:spTree>
    <p:extLst>
      <p:ext uri="{BB962C8B-B14F-4D97-AF65-F5344CB8AC3E}">
        <p14:creationId xmlns:p14="http://schemas.microsoft.com/office/powerpoint/2010/main" val="8180283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685800" y="76200"/>
            <a:ext cx="80090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ja-JP" altLang="en-US" sz="4400" b="1" dirty="0">
                <a:latin typeface="Comic Sans MS" charset="0"/>
                <a:cs typeface="ＭＳ Ｐゴシック" charset="0"/>
              </a:rPr>
              <a:t>“</a:t>
            </a:r>
            <a:r>
              <a:rPr lang="en-US" sz="4400" b="1" dirty="0">
                <a:latin typeface="Comic Sans MS" charset="0"/>
                <a:cs typeface="ＭＳ Ｐゴシック" charset="0"/>
              </a:rPr>
              <a:t>Take Away</a:t>
            </a:r>
            <a:r>
              <a:rPr lang="ja-JP" altLang="en-US" sz="4400" b="1" dirty="0">
                <a:latin typeface="Comic Sans MS" charset="0"/>
                <a:cs typeface="ＭＳ Ｐゴシック" charset="0"/>
              </a:rPr>
              <a:t>”</a:t>
            </a:r>
            <a:r>
              <a:rPr lang="en-US" sz="4400" b="1" dirty="0">
                <a:latin typeface="Comic Sans MS" charset="0"/>
                <a:cs typeface="ＭＳ Ｐゴシック" charset="0"/>
              </a:rPr>
              <a:t> Ideas for Me?</a:t>
            </a:r>
          </a:p>
        </p:txBody>
      </p:sp>
      <p:sp>
        <p:nvSpPr>
          <p:cNvPr id="310275" name="Text Box 3"/>
          <p:cNvSpPr txBox="1">
            <a:spLocks noChangeArrowheads="1"/>
          </p:cNvSpPr>
          <p:nvPr/>
        </p:nvSpPr>
        <p:spPr bwMode="auto">
          <a:xfrm>
            <a:off x="178001" y="2558068"/>
            <a:ext cx="8789586"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just">
              <a:spcAft>
                <a:spcPts val="600"/>
              </a:spcAft>
              <a:buClr>
                <a:srgbClr val="08F6FF"/>
              </a:buClr>
              <a:buSzPct val="115000"/>
              <a:buFont typeface="Wingdings" charset="0"/>
              <a:buChar char="q"/>
            </a:pPr>
            <a:r>
              <a:rPr lang="en-US" sz="2600" b="1" dirty="0">
                <a:latin typeface="Comic Sans MS" charset="0"/>
                <a:cs typeface="ＭＳ Ｐゴシック" charset="0"/>
              </a:rPr>
              <a:t> </a:t>
            </a:r>
            <a:r>
              <a:rPr lang="en-US" sz="2600" b="1" dirty="0" smtClean="0">
                <a:latin typeface="Comic Sans MS" charset="0"/>
                <a:cs typeface="ＭＳ Ｐゴシック" charset="0"/>
              </a:rPr>
              <a:t>Focus </a:t>
            </a:r>
            <a:r>
              <a:rPr lang="en-US" sz="2600" b="1" dirty="0">
                <a:latin typeface="Comic Sans MS" charset="0"/>
                <a:cs typeface="ＭＳ Ｐゴシック" charset="0"/>
              </a:rPr>
              <a:t>on Academic Engagement</a:t>
            </a:r>
          </a:p>
          <a:p>
            <a:pPr algn="just">
              <a:spcAft>
                <a:spcPts val="600"/>
              </a:spcAft>
              <a:buClr>
                <a:srgbClr val="08F6FF"/>
              </a:buClr>
              <a:buSzPct val="115000"/>
              <a:buFont typeface="Wingdings" charset="0"/>
              <a:buChar char="q"/>
            </a:pPr>
            <a:r>
              <a:rPr lang="en-US" sz="2600" b="1" dirty="0" smtClean="0">
                <a:latin typeface="Comic Sans MS" charset="0"/>
                <a:cs typeface="ＭＳ Ｐゴシック" charset="0"/>
              </a:rPr>
              <a:t>Sentence </a:t>
            </a:r>
            <a:r>
              <a:rPr lang="en-US" sz="2600" b="1" dirty="0">
                <a:latin typeface="Comic Sans MS" charset="0"/>
                <a:cs typeface="ＭＳ Ｐゴシック" charset="0"/>
              </a:rPr>
              <a:t>starters/explicit vocabulary instruction</a:t>
            </a:r>
          </a:p>
          <a:p>
            <a:pPr algn="just">
              <a:spcAft>
                <a:spcPts val="600"/>
              </a:spcAft>
              <a:buClr>
                <a:srgbClr val="08F6FF"/>
              </a:buClr>
              <a:buSzPct val="115000"/>
            </a:pPr>
            <a:r>
              <a:rPr lang="en-US" sz="2600" b="1" dirty="0">
                <a:latin typeface="Comic Sans MS" charset="0"/>
                <a:cs typeface="ＭＳ Ｐゴシック" charset="0"/>
              </a:rPr>
              <a:t>    - academic language is taught &amp; applied daily!</a:t>
            </a:r>
          </a:p>
          <a:p>
            <a:pPr algn="just">
              <a:spcAft>
                <a:spcPts val="600"/>
              </a:spcAft>
              <a:buClr>
                <a:srgbClr val="08F6FF"/>
              </a:buClr>
              <a:buSzPct val="115000"/>
              <a:buFont typeface="Wingdings" charset="0"/>
              <a:buChar char="q"/>
            </a:pPr>
            <a:r>
              <a:rPr lang="en-US" sz="2600" b="1" dirty="0">
                <a:latin typeface="Comic Sans MS" charset="0"/>
                <a:cs typeface="ＭＳ Ｐゴシック" charset="0"/>
              </a:rPr>
              <a:t> Brief non-fiction writing/white boards etc.</a:t>
            </a:r>
          </a:p>
          <a:p>
            <a:pPr algn="just">
              <a:spcAft>
                <a:spcPts val="600"/>
              </a:spcAft>
              <a:buClr>
                <a:srgbClr val="08F6FF"/>
              </a:buClr>
              <a:buSzPct val="115000"/>
              <a:buFont typeface="Wingdings" charset="0"/>
              <a:buChar char="q"/>
            </a:pPr>
            <a:r>
              <a:rPr lang="en-US" sz="2600" b="1" dirty="0">
                <a:latin typeface="Comic Sans MS" charset="0"/>
                <a:cs typeface="ＭＳ Ｐゴシック" charset="0"/>
              </a:rPr>
              <a:t> No hand-raising driven discussions - ALL engaged</a:t>
            </a:r>
          </a:p>
          <a:p>
            <a:pPr algn="just">
              <a:spcAft>
                <a:spcPts val="600"/>
              </a:spcAft>
              <a:buClr>
                <a:srgbClr val="08F6FF"/>
              </a:buClr>
              <a:buSzPct val="115000"/>
              <a:buFont typeface="Wingdings" charset="0"/>
              <a:buChar char="q"/>
            </a:pPr>
            <a:r>
              <a:rPr lang="en-US" sz="2600" b="1" dirty="0">
                <a:latin typeface="Comic Sans MS" charset="0"/>
                <a:cs typeface="ＭＳ Ｐゴシック" charset="0"/>
              </a:rPr>
              <a:t> Tell-Help-Check, Yes-No-Why, </a:t>
            </a:r>
            <a:r>
              <a:rPr lang="en-US" sz="2600" b="1" dirty="0" smtClean="0">
                <a:latin typeface="Comic Sans MS" charset="0"/>
                <a:cs typeface="ＭＳ Ｐゴシック" charset="0"/>
              </a:rPr>
              <a:t>other strategies,</a:t>
            </a:r>
          </a:p>
          <a:p>
            <a:pPr algn="just">
              <a:spcAft>
                <a:spcPts val="600"/>
              </a:spcAft>
              <a:buClr>
                <a:srgbClr val="08F6FF"/>
              </a:buClr>
              <a:buSzPct val="115000"/>
            </a:pPr>
            <a:r>
              <a:rPr lang="en-US" sz="2600" b="1" dirty="0" smtClean="0">
                <a:latin typeface="Comic Sans MS" charset="0"/>
                <a:cs typeface="ＭＳ Ｐゴシック" charset="0"/>
              </a:rPr>
              <a:t>Etc. for engagement</a:t>
            </a:r>
            <a:endParaRPr lang="en-US" sz="2600" b="1" dirty="0">
              <a:latin typeface="Comic Sans MS" charset="0"/>
              <a:cs typeface="ＭＳ Ｐゴシック" charset="0"/>
            </a:endParaRPr>
          </a:p>
        </p:txBody>
      </p:sp>
      <p:sp>
        <p:nvSpPr>
          <p:cNvPr id="310276" name="Text Box 4"/>
          <p:cNvSpPr txBox="1">
            <a:spLocks noChangeArrowheads="1"/>
          </p:cNvSpPr>
          <p:nvPr/>
        </p:nvSpPr>
        <p:spPr bwMode="auto">
          <a:xfrm>
            <a:off x="152400" y="1295400"/>
            <a:ext cx="265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2400" b="1" u="sng">
                <a:solidFill>
                  <a:srgbClr val="08F6FF"/>
                </a:solidFill>
                <a:latin typeface="Comic Sans MS" charset="0"/>
                <a:cs typeface="ＭＳ Ｐゴシック" charset="0"/>
              </a:rPr>
              <a:t>Perhaps Include:</a:t>
            </a:r>
          </a:p>
        </p:txBody>
      </p:sp>
    </p:spTree>
    <p:extLst>
      <p:ext uri="{BB962C8B-B14F-4D97-AF65-F5344CB8AC3E}">
        <p14:creationId xmlns:p14="http://schemas.microsoft.com/office/powerpoint/2010/main" val="4518106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Write Round Robin</a:t>
            </a:r>
            <a:endParaRPr lang="en-US" dirty="0"/>
          </a:p>
        </p:txBody>
      </p:sp>
      <p:sp>
        <p:nvSpPr>
          <p:cNvPr id="3" name="Content Placeholder 2"/>
          <p:cNvSpPr>
            <a:spLocks noGrp="1"/>
          </p:cNvSpPr>
          <p:nvPr>
            <p:ph idx="1"/>
          </p:nvPr>
        </p:nvSpPr>
        <p:spPr/>
        <p:txBody>
          <a:bodyPr/>
          <a:lstStyle/>
          <a:p>
            <a:r>
              <a:rPr lang="en-US" dirty="0" smtClean="0"/>
              <a:t>In teams/table groups, take turns stating an  new strategy or idea that you can take to your classroom.  All teammates write each answer shared.</a:t>
            </a:r>
            <a:endParaRPr lang="en-US" dirty="0"/>
          </a:p>
        </p:txBody>
      </p:sp>
    </p:spTree>
    <p:extLst>
      <p:ext uri="{BB962C8B-B14F-4D97-AF65-F5344CB8AC3E}">
        <p14:creationId xmlns:p14="http://schemas.microsoft.com/office/powerpoint/2010/main" val="30223878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533400" y="927100"/>
            <a:ext cx="8067675" cy="4559300"/>
          </a:xfrm>
          <a:prstGeom prst="rect">
            <a:avLst/>
          </a:prstGeom>
          <a:noFill/>
          <a:ln w="76200" cmpd="tri">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nSpc>
                <a:spcPct val="120000"/>
              </a:lnSpc>
            </a:pPr>
            <a:r>
              <a:rPr lang="en-US" sz="4000" dirty="0">
                <a:solidFill>
                  <a:schemeClr val="accent4">
                    <a:lumMod val="75000"/>
                  </a:schemeClr>
                </a:solidFill>
                <a:latin typeface="Comic Sans MS" charset="0"/>
                <a:cs typeface="ＭＳ Ｐゴシック" charset="0"/>
              </a:rPr>
              <a:t>The greatest danger for most of</a:t>
            </a:r>
          </a:p>
          <a:p>
            <a:pPr>
              <a:lnSpc>
                <a:spcPct val="120000"/>
              </a:lnSpc>
            </a:pPr>
            <a:r>
              <a:rPr lang="en-US" sz="4000" dirty="0">
                <a:solidFill>
                  <a:schemeClr val="accent4">
                    <a:lumMod val="75000"/>
                  </a:schemeClr>
                </a:solidFill>
                <a:latin typeface="Comic Sans MS" charset="0"/>
                <a:cs typeface="ＭＳ Ｐゴシック" charset="0"/>
              </a:rPr>
              <a:t>us is not that our aim is too high </a:t>
            </a:r>
          </a:p>
          <a:p>
            <a:pPr>
              <a:lnSpc>
                <a:spcPct val="120000"/>
              </a:lnSpc>
            </a:pPr>
            <a:r>
              <a:rPr lang="en-US" sz="4000" dirty="0">
                <a:solidFill>
                  <a:schemeClr val="accent4">
                    <a:lumMod val="75000"/>
                  </a:schemeClr>
                </a:solidFill>
                <a:latin typeface="Comic Sans MS" charset="0"/>
                <a:cs typeface="ＭＳ Ｐゴシック" charset="0"/>
              </a:rPr>
              <a:t>and we miss it, but that it is too </a:t>
            </a:r>
          </a:p>
          <a:p>
            <a:pPr>
              <a:lnSpc>
                <a:spcPct val="120000"/>
              </a:lnSpc>
            </a:pPr>
            <a:r>
              <a:rPr lang="en-US" sz="4000" dirty="0">
                <a:solidFill>
                  <a:schemeClr val="accent4">
                    <a:lumMod val="75000"/>
                  </a:schemeClr>
                </a:solidFill>
                <a:latin typeface="Comic Sans MS" charset="0"/>
                <a:cs typeface="ＭＳ Ｐゴシック" charset="0"/>
              </a:rPr>
              <a:t>low and we reach it.</a:t>
            </a:r>
          </a:p>
          <a:p>
            <a:pPr>
              <a:lnSpc>
                <a:spcPct val="120000"/>
              </a:lnSpc>
            </a:pPr>
            <a:endParaRPr lang="en-US" sz="4000" dirty="0">
              <a:solidFill>
                <a:schemeClr val="accent4">
                  <a:lumMod val="75000"/>
                </a:schemeClr>
              </a:solidFill>
              <a:latin typeface="Comic Sans MS" charset="0"/>
              <a:cs typeface="ＭＳ Ｐゴシック" charset="0"/>
            </a:endParaRPr>
          </a:p>
          <a:p>
            <a:pPr>
              <a:lnSpc>
                <a:spcPct val="120000"/>
              </a:lnSpc>
            </a:pPr>
            <a:r>
              <a:rPr lang="en-US" sz="4000" dirty="0">
                <a:solidFill>
                  <a:schemeClr val="accent4">
                    <a:lumMod val="75000"/>
                  </a:schemeClr>
                </a:solidFill>
                <a:latin typeface="Comic Sans MS" charset="0"/>
                <a:cs typeface="ＭＳ Ｐゴシック" charset="0"/>
              </a:rPr>
              <a:t>				   Michelangelo</a:t>
            </a:r>
          </a:p>
        </p:txBody>
      </p:sp>
    </p:spTree>
    <p:extLst>
      <p:ext uri="{BB962C8B-B14F-4D97-AF65-F5344CB8AC3E}">
        <p14:creationId xmlns:p14="http://schemas.microsoft.com/office/powerpoint/2010/main" val="2268281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THINK(WRITE), Pair, Share/Rally Robin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pairs, alternate generating oral responses</a:t>
            </a:r>
          </a:p>
          <a:p>
            <a:pPr lvl="1"/>
            <a:r>
              <a:rPr lang="en-US" dirty="0" smtClean="0"/>
              <a:t>Step 1:  Teacher poses a problem with which there are multiple possible responses or solutions.  </a:t>
            </a:r>
          </a:p>
          <a:p>
            <a:pPr lvl="1"/>
            <a:r>
              <a:rPr lang="en-US" dirty="0" smtClean="0"/>
              <a:t>Step 2: Pairs take turn stating responses and solutions.</a:t>
            </a:r>
          </a:p>
          <a:p>
            <a:pPr marL="349250" lvl="1" indent="0">
              <a:buNone/>
            </a:pPr>
            <a:endParaRPr lang="en-US" dirty="0"/>
          </a:p>
          <a:p>
            <a:r>
              <a:rPr lang="en-US" dirty="0" smtClean="0"/>
              <a:t>Other ways to utilize the structure:</a:t>
            </a:r>
          </a:p>
          <a:p>
            <a:pPr lvl="1"/>
            <a:r>
              <a:rPr lang="en-US" dirty="0" smtClean="0"/>
              <a:t>Examples:</a:t>
            </a:r>
          </a:p>
          <a:p>
            <a:pPr lvl="2"/>
            <a:r>
              <a:rPr lang="en-US" dirty="0" smtClean="0"/>
              <a:t> List adjectives to describe the character</a:t>
            </a:r>
          </a:p>
          <a:p>
            <a:pPr lvl="2"/>
            <a:r>
              <a:rPr lang="en-US" dirty="0" smtClean="0"/>
              <a:t>Describe the process of solving an equation.</a:t>
            </a:r>
          </a:p>
          <a:p>
            <a:pPr lvl="2"/>
            <a:r>
              <a:rPr lang="en-US" dirty="0" smtClean="0"/>
              <a:t>Share steps of the experiment.</a:t>
            </a:r>
          </a:p>
          <a:p>
            <a:pPr lvl="2"/>
            <a:r>
              <a:rPr lang="en-US" dirty="0" smtClean="0"/>
              <a:t>Describe an event from the story.</a:t>
            </a:r>
            <a:endParaRPr lang="en-US" dirty="0"/>
          </a:p>
        </p:txBody>
      </p:sp>
    </p:spTree>
    <p:extLst>
      <p:ext uri="{BB962C8B-B14F-4D97-AF65-F5344CB8AC3E}">
        <p14:creationId xmlns:p14="http://schemas.microsoft.com/office/powerpoint/2010/main" val="2057073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Sage-N-Scribe</a:t>
            </a:r>
            <a:endParaRPr lang="en-US" dirty="0"/>
          </a:p>
        </p:txBody>
      </p:sp>
      <p:sp>
        <p:nvSpPr>
          <p:cNvPr id="3" name="Content Placeholder 2"/>
          <p:cNvSpPr>
            <a:spLocks noGrp="1"/>
          </p:cNvSpPr>
          <p:nvPr>
            <p:ph idx="1"/>
          </p:nvPr>
        </p:nvSpPr>
        <p:spPr/>
        <p:txBody>
          <a:bodyPr/>
          <a:lstStyle/>
          <a:p>
            <a:r>
              <a:rPr lang="en-US" dirty="0" smtClean="0"/>
              <a:t>Partners take turns being the Sage and the Scribe.</a:t>
            </a:r>
          </a:p>
          <a:p>
            <a:pPr lvl="1"/>
            <a:r>
              <a:rPr lang="en-US" dirty="0" smtClean="0"/>
              <a:t>Partner 1: Sage</a:t>
            </a:r>
          </a:p>
          <a:p>
            <a:pPr lvl="1"/>
            <a:r>
              <a:rPr lang="en-US" dirty="0" smtClean="0"/>
              <a:t>Partner 2: Scribe</a:t>
            </a:r>
          </a:p>
          <a:p>
            <a:pPr lvl="1"/>
            <a:endParaRPr lang="en-US" dirty="0"/>
          </a:p>
        </p:txBody>
      </p:sp>
    </p:spTree>
    <p:extLst>
      <p:ext uri="{BB962C8B-B14F-4D97-AF65-F5344CB8AC3E}">
        <p14:creationId xmlns:p14="http://schemas.microsoft.com/office/powerpoint/2010/main" val="5276101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AutoShape 2"/>
          <p:cNvSpPr>
            <a:spLocks noChangeArrowheads="1"/>
          </p:cNvSpPr>
          <p:nvPr/>
        </p:nvSpPr>
        <p:spPr bwMode="auto">
          <a:xfrm>
            <a:off x="381000" y="838200"/>
            <a:ext cx="8610600" cy="5257800"/>
          </a:xfrm>
          <a:prstGeom prst="roundRect">
            <a:avLst>
              <a:gd name="adj" fmla="val 16667"/>
            </a:avLst>
          </a:prstGeom>
          <a:solidFill>
            <a:schemeClr val="bg1"/>
          </a:solidFill>
          <a:ln w="76200" cmpd="tri">
            <a:solidFill>
              <a:srgbClr val="0FABFF"/>
            </a:solidFill>
            <a:round/>
            <a:headEnd type="none" w="sm" len="sm"/>
            <a:tailEnd type="none" w="sm" len="sm"/>
          </a:ln>
        </p:spPr>
        <p:txBody>
          <a:bodyPr wrap="none" anchor="ctr"/>
          <a:lstStyle/>
          <a:p>
            <a:endParaRPr lang="en-US" sz="2400">
              <a:latin typeface="Comic Sans MS" charset="0"/>
              <a:cs typeface="ＭＳ Ｐゴシック" charset="0"/>
            </a:endParaRPr>
          </a:p>
        </p:txBody>
      </p:sp>
      <p:sp>
        <p:nvSpPr>
          <p:cNvPr id="217091" name="Text Box 3"/>
          <p:cNvSpPr txBox="1">
            <a:spLocks noChangeArrowheads="1"/>
          </p:cNvSpPr>
          <p:nvPr/>
        </p:nvSpPr>
        <p:spPr bwMode="auto">
          <a:xfrm>
            <a:off x="514350" y="1143000"/>
            <a:ext cx="7869238" cy="4479925"/>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7200" b="1">
                <a:solidFill>
                  <a:srgbClr val="FFF81C"/>
                </a:solidFill>
                <a:latin typeface="Comic Sans MS" charset="0"/>
                <a:cs typeface="ＭＳ Ｐゴシック" charset="0"/>
              </a:rPr>
              <a:t>Question:</a:t>
            </a:r>
          </a:p>
          <a:p>
            <a:r>
              <a:rPr lang="en-US" sz="7200" b="1">
                <a:solidFill>
                  <a:srgbClr val="FFFFFF"/>
                </a:solidFill>
                <a:latin typeface="Comic Sans MS" charset="0"/>
                <a:cs typeface="ＭＳ Ｐゴシック" charset="0"/>
              </a:rPr>
              <a:t>    </a:t>
            </a:r>
            <a:r>
              <a:rPr lang="en-US" sz="7200" b="1">
                <a:solidFill>
                  <a:schemeClr val="hlink"/>
                </a:solidFill>
                <a:latin typeface="Comic Sans MS" charset="0"/>
                <a:cs typeface="ＭＳ Ｐゴシック" charset="0"/>
              </a:rPr>
              <a:t>What Makes </a:t>
            </a:r>
          </a:p>
          <a:p>
            <a:r>
              <a:rPr lang="en-US" sz="7200" b="1">
                <a:solidFill>
                  <a:schemeClr val="hlink"/>
                </a:solidFill>
                <a:latin typeface="Comic Sans MS" charset="0"/>
                <a:cs typeface="ＭＳ Ｐゴシック" charset="0"/>
              </a:rPr>
              <a:t>     Instruction</a:t>
            </a:r>
          </a:p>
          <a:p>
            <a:r>
              <a:rPr lang="en-US" sz="7200" b="1">
                <a:solidFill>
                  <a:schemeClr val="hlink"/>
                </a:solidFill>
                <a:latin typeface="Comic Sans MS" charset="0"/>
                <a:cs typeface="ＭＳ Ｐゴシック" charset="0"/>
              </a:rPr>
              <a:t>     Engaging ???</a:t>
            </a:r>
          </a:p>
        </p:txBody>
      </p:sp>
    </p:spTree>
    <p:extLst>
      <p:ext uri="{BB962C8B-B14F-4D97-AF65-F5344CB8AC3E}">
        <p14:creationId xmlns:p14="http://schemas.microsoft.com/office/powerpoint/2010/main" val="624176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Box 1"/>
          <p:cNvSpPr txBox="1">
            <a:spLocks noChangeArrowheads="1"/>
          </p:cNvSpPr>
          <p:nvPr/>
        </p:nvSpPr>
        <p:spPr bwMode="auto">
          <a:xfrm>
            <a:off x="0" y="627086"/>
            <a:ext cx="903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3600" b="1" dirty="0">
                <a:solidFill>
                  <a:srgbClr val="103154"/>
                </a:solidFill>
                <a:latin typeface="Comic Sans MS" charset="0"/>
                <a:cs typeface="ＭＳ Ｐゴシック" charset="0"/>
              </a:rPr>
              <a:t>Factors Impacting Student Engagement</a:t>
            </a:r>
          </a:p>
        </p:txBody>
      </p:sp>
      <p:sp>
        <p:nvSpPr>
          <p:cNvPr id="3" name="TextBox 2"/>
          <p:cNvSpPr txBox="1">
            <a:spLocks noChangeArrowheads="1"/>
          </p:cNvSpPr>
          <p:nvPr/>
        </p:nvSpPr>
        <p:spPr bwMode="auto">
          <a:xfrm>
            <a:off x="0" y="1524000"/>
            <a:ext cx="3762375" cy="4032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3200" b="1" u="sng">
                <a:solidFill>
                  <a:srgbClr val="05FFFF"/>
                </a:solidFill>
                <a:latin typeface="Comic Sans MS" charset="0"/>
                <a:cs typeface="ＭＳ Ｐゴシック" charset="0"/>
              </a:rPr>
              <a:t>Student Variables</a:t>
            </a:r>
          </a:p>
          <a:p>
            <a:pPr>
              <a:buFontTx/>
              <a:buChar char="•"/>
            </a:pPr>
            <a:r>
              <a:rPr lang="en-US" sz="2800">
                <a:latin typeface="Comic Sans MS" charset="0"/>
                <a:cs typeface="ＭＳ Ｐゴシック" charset="0"/>
              </a:rPr>
              <a:t> intrinsic interest in</a:t>
            </a:r>
          </a:p>
          <a:p>
            <a:r>
              <a:rPr lang="en-US" sz="2800">
                <a:latin typeface="Comic Sans MS" charset="0"/>
                <a:cs typeface="ＭＳ Ｐゴシック" charset="0"/>
              </a:rPr>
              <a:t>   topic/activity</a:t>
            </a:r>
          </a:p>
          <a:p>
            <a:pPr>
              <a:buFontTx/>
              <a:buChar char="•"/>
            </a:pPr>
            <a:r>
              <a:rPr lang="en-US" sz="2800">
                <a:latin typeface="Comic Sans MS" charset="0"/>
                <a:cs typeface="ＭＳ Ｐゴシック" charset="0"/>
              </a:rPr>
              <a:t> previous history w/</a:t>
            </a:r>
          </a:p>
          <a:p>
            <a:r>
              <a:rPr lang="en-US" sz="2800">
                <a:latin typeface="Comic Sans MS" charset="0"/>
                <a:cs typeface="ＭＳ Ｐゴシック" charset="0"/>
              </a:rPr>
              <a:t>  this topic/activity</a:t>
            </a:r>
          </a:p>
          <a:p>
            <a:pPr>
              <a:buFontTx/>
              <a:buChar char="•"/>
            </a:pPr>
            <a:r>
              <a:rPr lang="en-US" sz="2800">
                <a:latin typeface="Comic Sans MS" charset="0"/>
                <a:cs typeface="ＭＳ Ｐゴシック" charset="0"/>
              </a:rPr>
              <a:t> skill level/maturity</a:t>
            </a:r>
          </a:p>
          <a:p>
            <a:pPr>
              <a:buFontTx/>
              <a:buChar char="•"/>
            </a:pPr>
            <a:r>
              <a:rPr lang="en-US" sz="2800">
                <a:latin typeface="Comic Sans MS" charset="0"/>
                <a:cs typeface="ＭＳ Ｐゴシック" charset="0"/>
              </a:rPr>
              <a:t> attention span</a:t>
            </a:r>
          </a:p>
          <a:p>
            <a:pPr>
              <a:buFontTx/>
              <a:buChar char="•"/>
            </a:pPr>
            <a:r>
              <a:rPr lang="en-US" sz="2800">
                <a:latin typeface="Comic Sans MS" charset="0"/>
                <a:cs typeface="ＭＳ Ｐゴシック" charset="0"/>
              </a:rPr>
              <a:t> ETC</a:t>
            </a:r>
          </a:p>
          <a:p>
            <a:pPr>
              <a:buFontTx/>
              <a:buChar char="•"/>
            </a:pPr>
            <a:endParaRPr lang="en-US" sz="2800">
              <a:latin typeface="Comic Sans MS" charset="0"/>
              <a:cs typeface="ＭＳ Ｐゴシック" charset="0"/>
            </a:endParaRPr>
          </a:p>
        </p:txBody>
      </p:sp>
      <p:sp>
        <p:nvSpPr>
          <p:cNvPr id="5" name="TextBox 4"/>
          <p:cNvSpPr txBox="1">
            <a:spLocks noChangeArrowheads="1"/>
          </p:cNvSpPr>
          <p:nvPr/>
        </p:nvSpPr>
        <p:spPr bwMode="auto">
          <a:xfrm>
            <a:off x="4572000" y="1524000"/>
            <a:ext cx="4343400" cy="4462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3200" b="1" u="sng">
                <a:solidFill>
                  <a:srgbClr val="05FFFF"/>
                </a:solidFill>
                <a:latin typeface="Comic Sans MS" charset="0"/>
                <a:cs typeface="ＭＳ Ｐゴシック" charset="0"/>
              </a:rPr>
              <a:t>Social Variables</a:t>
            </a:r>
          </a:p>
          <a:p>
            <a:pPr>
              <a:buFontTx/>
              <a:buChar char="•"/>
            </a:pPr>
            <a:r>
              <a:rPr lang="en-US" sz="2800">
                <a:latin typeface="Comic Sans MS" charset="0"/>
                <a:cs typeface="ＭＳ Ｐゴシック" charset="0"/>
              </a:rPr>
              <a:t> peer relationships</a:t>
            </a:r>
          </a:p>
          <a:p>
            <a:pPr>
              <a:buFontTx/>
              <a:buChar char="•"/>
            </a:pPr>
            <a:r>
              <a:rPr lang="en-US" sz="2800">
                <a:latin typeface="Comic Sans MS" charset="0"/>
                <a:cs typeface="ＭＳ Ｐゴシック" charset="0"/>
              </a:rPr>
              <a:t> classroom community</a:t>
            </a:r>
          </a:p>
          <a:p>
            <a:pPr>
              <a:buFontTx/>
              <a:buChar char="•"/>
            </a:pPr>
            <a:r>
              <a:rPr lang="en-US" sz="2800">
                <a:latin typeface="Comic Sans MS" charset="0"/>
                <a:cs typeface="ＭＳ Ｐゴシック" charset="0"/>
              </a:rPr>
              <a:t> social support for/</a:t>
            </a:r>
          </a:p>
          <a:p>
            <a:r>
              <a:rPr lang="en-US" sz="2800">
                <a:latin typeface="Comic Sans MS" charset="0"/>
                <a:cs typeface="ＭＳ Ｐゴシック" charset="0"/>
              </a:rPr>
              <a:t>  acceptance of acting</a:t>
            </a:r>
          </a:p>
          <a:p>
            <a:r>
              <a:rPr lang="en-US" sz="2800">
                <a:latin typeface="Comic Sans MS" charset="0"/>
                <a:cs typeface="ＭＳ Ｐゴシック" charset="0"/>
              </a:rPr>
              <a:t>  interested/engaged</a:t>
            </a:r>
          </a:p>
          <a:p>
            <a:pPr>
              <a:buFontTx/>
              <a:buChar char="•"/>
            </a:pPr>
            <a:r>
              <a:rPr lang="en-US" sz="2800">
                <a:latin typeface="Comic Sans MS" charset="0"/>
                <a:cs typeface="ＭＳ Ｐゴシック" charset="0"/>
              </a:rPr>
              <a:t>connection w/teacher</a:t>
            </a:r>
          </a:p>
          <a:p>
            <a:pPr>
              <a:buFontTx/>
              <a:buChar char="•"/>
            </a:pPr>
            <a:r>
              <a:rPr lang="en-US" sz="2800">
                <a:latin typeface="Comic Sans MS" charset="0"/>
                <a:cs typeface="ＭＳ Ｐゴシック" charset="0"/>
              </a:rPr>
              <a:t> ETC</a:t>
            </a:r>
          </a:p>
          <a:p>
            <a:r>
              <a:rPr lang="en-US" sz="2800">
                <a:latin typeface="Comic Sans MS" charset="0"/>
                <a:cs typeface="ＭＳ Ｐゴシック" charset="0"/>
              </a:rPr>
              <a:t>   </a:t>
            </a:r>
          </a:p>
          <a:p>
            <a:pPr>
              <a:buFontTx/>
              <a:buChar char="•"/>
            </a:pPr>
            <a:endParaRPr lang="en-US" sz="2800">
              <a:latin typeface="Comic Sans MS" charset="0"/>
              <a:cs typeface="ＭＳ Ｐゴシック" charset="0"/>
            </a:endParaRPr>
          </a:p>
        </p:txBody>
      </p:sp>
      <p:sp>
        <p:nvSpPr>
          <p:cNvPr id="6" name="TextBox 5"/>
          <p:cNvSpPr txBox="1">
            <a:spLocks noChangeArrowheads="1"/>
          </p:cNvSpPr>
          <p:nvPr/>
        </p:nvSpPr>
        <p:spPr bwMode="auto">
          <a:xfrm>
            <a:off x="685800" y="5715000"/>
            <a:ext cx="7513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3200">
                <a:latin typeface="Comic Sans MS" charset="0"/>
                <a:cs typeface="ＭＳ Ｐゴシック" charset="0"/>
              </a:rPr>
              <a:t>And, </a:t>
            </a:r>
            <a:r>
              <a:rPr lang="en-US" sz="3200" b="1">
                <a:solidFill>
                  <a:srgbClr val="05FFFF"/>
                </a:solidFill>
                <a:latin typeface="Comic Sans MS" charset="0"/>
                <a:cs typeface="ＭＳ Ｐゴシック" charset="0"/>
              </a:rPr>
              <a:t>Teacher Instructional Variables</a:t>
            </a:r>
          </a:p>
        </p:txBody>
      </p:sp>
      <p:sp>
        <p:nvSpPr>
          <p:cNvPr id="7" name="Alternate Process 6"/>
          <p:cNvSpPr>
            <a:spLocks noChangeArrowheads="1"/>
          </p:cNvSpPr>
          <p:nvPr/>
        </p:nvSpPr>
        <p:spPr bwMode="auto">
          <a:xfrm>
            <a:off x="457200" y="5562600"/>
            <a:ext cx="8077200" cy="914400"/>
          </a:xfrm>
          <a:prstGeom prst="flowChartAlternateProcess">
            <a:avLst/>
          </a:prstGeom>
          <a:noFill/>
          <a:ln w="76200" cmpd="tri">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a:latin typeface="Comic Sans MS" charset="0"/>
              <a:cs typeface="ＭＳ Ｐゴシック" charset="0"/>
            </a:endParaRPr>
          </a:p>
        </p:txBody>
      </p:sp>
      <p:sp>
        <p:nvSpPr>
          <p:cNvPr id="8" name="Striped Right Arrow 7"/>
          <p:cNvSpPr/>
          <p:nvPr/>
        </p:nvSpPr>
        <p:spPr bwMode="auto">
          <a:xfrm rot="14060443" flipV="1">
            <a:off x="2525713" y="4816475"/>
            <a:ext cx="838200" cy="457200"/>
          </a:xfrm>
          <a:prstGeom prst="stripedRightArrow">
            <a:avLst/>
          </a:prstGeom>
          <a:solidFill>
            <a:srgbClr val="FF0000"/>
          </a:solidFill>
          <a:ln w="12700" cap="flat" cmpd="sng" algn="ctr">
            <a:noFill/>
            <a:prstDash val="solid"/>
            <a:round/>
            <a:headEnd type="none" w="sm" len="sm"/>
            <a:tailEnd type="none" w="sm" len="sm"/>
          </a:ln>
          <a:effectLst/>
        </p:spPr>
        <p:txBody>
          <a:bodyPr/>
          <a:lstStyle/>
          <a:p>
            <a:pPr>
              <a:defRPr/>
            </a:pPr>
            <a:endParaRPr lang="en-US" sz="2400" dirty="0">
              <a:latin typeface="Comic Sans MS" charset="0"/>
              <a:ea typeface="+mn-ea"/>
            </a:endParaRPr>
          </a:p>
        </p:txBody>
      </p:sp>
      <p:sp>
        <p:nvSpPr>
          <p:cNvPr id="9" name="Striped Right Arrow 8"/>
          <p:cNvSpPr/>
          <p:nvPr/>
        </p:nvSpPr>
        <p:spPr bwMode="auto">
          <a:xfrm rot="19013834" flipV="1">
            <a:off x="5954713" y="4892675"/>
            <a:ext cx="838200" cy="457200"/>
          </a:xfrm>
          <a:prstGeom prst="stripedRightArrow">
            <a:avLst/>
          </a:prstGeom>
          <a:solidFill>
            <a:srgbClr val="FF0000"/>
          </a:solidFill>
          <a:ln w="12700" cap="flat" cmpd="sng" algn="ctr">
            <a:noFill/>
            <a:prstDash val="solid"/>
            <a:round/>
            <a:headEnd type="none" w="sm" len="sm"/>
            <a:tailEnd type="none" w="sm" len="sm"/>
          </a:ln>
          <a:effectLst/>
        </p:spPr>
        <p:txBody>
          <a:bodyPr/>
          <a:lstStyle/>
          <a:p>
            <a:pPr>
              <a:defRPr/>
            </a:pPr>
            <a:endParaRPr lang="en-US" sz="2400" dirty="0">
              <a:latin typeface="Comic Sans MS" charset="0"/>
              <a:ea typeface="+mn-ea"/>
            </a:endParaRPr>
          </a:p>
        </p:txBody>
      </p:sp>
    </p:spTree>
    <p:extLst>
      <p:ext uri="{BB962C8B-B14F-4D97-AF65-F5344CB8AC3E}">
        <p14:creationId xmlns:p14="http://schemas.microsoft.com/office/powerpoint/2010/main" val="103013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228600" y="228600"/>
            <a:ext cx="8686800" cy="1219200"/>
          </a:xfrm>
          <a:noFill/>
        </p:spPr>
        <p:txBody>
          <a:bodyPr anchor="b">
            <a:normAutofit fontScale="90000"/>
          </a:bodyPr>
          <a:lstStyle/>
          <a:p>
            <a:pPr algn="l"/>
            <a:r>
              <a:rPr lang="en-US" sz="4200" b="1" dirty="0">
                <a:solidFill>
                  <a:srgbClr val="103154"/>
                </a:solidFill>
                <a:latin typeface="Comic Sans MS" charset="0"/>
              </a:rPr>
              <a:t>Foundational Concept: Engage </a:t>
            </a:r>
            <a:r>
              <a:rPr lang="en-US" sz="4200" b="1" u="sng" dirty="0">
                <a:solidFill>
                  <a:srgbClr val="103154"/>
                </a:solidFill>
                <a:latin typeface="Comic Sans MS" charset="0"/>
              </a:rPr>
              <a:t>ALL</a:t>
            </a:r>
            <a:r>
              <a:rPr lang="en-US" sz="4200" b="1" dirty="0">
                <a:solidFill>
                  <a:srgbClr val="103154"/>
                </a:solidFill>
                <a:latin typeface="Comic Sans MS" charset="0"/>
              </a:rPr>
              <a:t> Students in </a:t>
            </a:r>
            <a:r>
              <a:rPr lang="en-US" sz="4200" b="1" u="sng" dirty="0">
                <a:solidFill>
                  <a:srgbClr val="103154"/>
                </a:solidFill>
                <a:latin typeface="Comic Sans MS" charset="0"/>
              </a:rPr>
              <a:t>Every</a:t>
            </a:r>
            <a:r>
              <a:rPr lang="en-US" sz="4200" b="1" dirty="0">
                <a:solidFill>
                  <a:srgbClr val="103154"/>
                </a:solidFill>
                <a:latin typeface="Comic Sans MS" charset="0"/>
              </a:rPr>
              <a:t> Lesson</a:t>
            </a:r>
            <a:endParaRPr lang="en-US" sz="2600" dirty="0">
              <a:solidFill>
                <a:srgbClr val="103154"/>
              </a:solidFill>
              <a:latin typeface="Comic Sans MS" charset="0"/>
            </a:endParaRPr>
          </a:p>
        </p:txBody>
      </p:sp>
      <p:sp>
        <p:nvSpPr>
          <p:cNvPr id="228355" name="Rectangle 3"/>
          <p:cNvSpPr>
            <a:spLocks noChangeArrowheads="1"/>
          </p:cNvSpPr>
          <p:nvPr/>
        </p:nvSpPr>
        <p:spPr bwMode="auto">
          <a:xfrm>
            <a:off x="914400" y="609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b="1">
              <a:latin typeface="Comic Sans MS" charset="0"/>
              <a:cs typeface="ＭＳ Ｐゴシック" charset="0"/>
            </a:endParaRPr>
          </a:p>
        </p:txBody>
      </p:sp>
      <p:sp>
        <p:nvSpPr>
          <p:cNvPr id="862212" name="Rectangle 4"/>
          <p:cNvSpPr>
            <a:spLocks noChangeArrowheads="1"/>
          </p:cNvSpPr>
          <p:nvPr/>
        </p:nvSpPr>
        <p:spPr bwMode="auto">
          <a:xfrm>
            <a:off x="228600" y="1676400"/>
            <a:ext cx="84153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None/>
            </a:pPr>
            <a:r>
              <a:rPr lang="en-US" sz="3200" b="1">
                <a:latin typeface="Comic Sans MS" charset="0"/>
                <a:cs typeface="ＭＳ Ｐゴシック" charset="0"/>
              </a:rPr>
              <a:t>	</a:t>
            </a:r>
            <a:r>
              <a:rPr lang="en-US" sz="3200" b="1" u="sng">
                <a:latin typeface="Comic Sans MS" charset="0"/>
                <a:cs typeface="ＭＳ Ｐゴシック" charset="0"/>
              </a:rPr>
              <a:t>Definition</a:t>
            </a:r>
            <a:r>
              <a:rPr lang="en-US" sz="3200" b="1">
                <a:latin typeface="Comic Sans MS" charset="0"/>
                <a:cs typeface="ＭＳ Ｐゴシック" charset="0"/>
              </a:rPr>
              <a:t>: </a:t>
            </a:r>
          </a:p>
          <a:p>
            <a:pPr marL="457200" indent="-457200">
              <a:buFont typeface="Arial" charset="0"/>
              <a:buNone/>
            </a:pPr>
            <a:r>
              <a:rPr lang="en-US" sz="3200" b="1">
                <a:latin typeface="Comic Sans MS" charset="0"/>
                <a:cs typeface="ＭＳ Ｐゴシック" charset="0"/>
              </a:rPr>
              <a:t>	</a:t>
            </a:r>
            <a:r>
              <a:rPr lang="en-US" sz="2800">
                <a:latin typeface="Comic Sans MS" charset="0"/>
                <a:cs typeface="ＭＳ Ｐゴシック" charset="0"/>
              </a:rPr>
              <a:t>to attract and maintain a learner</a:t>
            </a:r>
            <a:r>
              <a:rPr lang="ja-JP" altLang="en-US" sz="2800">
                <a:latin typeface="Comic Sans MS" charset="0"/>
                <a:cs typeface="ＭＳ Ｐゴシック" charset="0"/>
              </a:rPr>
              <a:t>’</a:t>
            </a:r>
            <a:r>
              <a:rPr lang="en-US" sz="2800">
                <a:latin typeface="Comic Sans MS" charset="0"/>
                <a:cs typeface="ＭＳ Ｐゴシック" charset="0"/>
              </a:rPr>
              <a:t>s interest </a:t>
            </a:r>
          </a:p>
          <a:p>
            <a:pPr marL="457200" indent="-457200">
              <a:buFont typeface="Arial" charset="0"/>
              <a:buNone/>
            </a:pPr>
            <a:r>
              <a:rPr lang="en-US" sz="2800">
                <a:latin typeface="Comic Sans MS" charset="0"/>
                <a:cs typeface="ＭＳ Ｐゴシック" charset="0"/>
              </a:rPr>
              <a:t>	and active involvement in all lesson content </a:t>
            </a:r>
          </a:p>
          <a:p>
            <a:pPr marL="457200" indent="-457200">
              <a:buFont typeface="Arial" charset="0"/>
              <a:buNone/>
            </a:pPr>
            <a:r>
              <a:rPr lang="en-US" sz="2800">
                <a:latin typeface="Comic Sans MS" charset="0"/>
                <a:cs typeface="ＭＳ Ｐゴシック" charset="0"/>
              </a:rPr>
              <a:t>	and related tasks, 	</a:t>
            </a:r>
            <a:r>
              <a:rPr lang="en-US" sz="3200">
                <a:latin typeface="Comic Sans MS" charset="0"/>
                <a:cs typeface="ＭＳ Ｐゴシック" charset="0"/>
              </a:rPr>
              <a:t>				</a:t>
            </a:r>
          </a:p>
        </p:txBody>
      </p:sp>
      <p:sp>
        <p:nvSpPr>
          <p:cNvPr id="862213" name="Text Box 5"/>
          <p:cNvSpPr txBox="1">
            <a:spLocks noChangeArrowheads="1"/>
          </p:cNvSpPr>
          <p:nvPr/>
        </p:nvSpPr>
        <p:spPr bwMode="auto">
          <a:xfrm>
            <a:off x="762000" y="4648200"/>
            <a:ext cx="76438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buFont typeface="Arial" charset="0"/>
              <a:buNone/>
            </a:pPr>
            <a:r>
              <a:rPr lang="en-US" sz="2400" i="1">
                <a:latin typeface="Comic Sans MS" charset="0"/>
                <a:cs typeface="ＭＳ Ｐゴシック" charset="0"/>
              </a:rPr>
              <a:t>e.g., a written/oral prediction, note taking, use of</a:t>
            </a:r>
          </a:p>
          <a:p>
            <a:pPr>
              <a:buFont typeface="Arial" charset="0"/>
              <a:buNone/>
            </a:pPr>
            <a:r>
              <a:rPr lang="en-US" sz="2400" i="1">
                <a:latin typeface="Comic Sans MS" charset="0"/>
                <a:cs typeface="ＭＳ Ｐゴシック" charset="0"/>
              </a:rPr>
              <a:t>       a graphic organizer, an example shared orally </a:t>
            </a:r>
          </a:p>
          <a:p>
            <a:pPr>
              <a:buFont typeface="Arial" charset="0"/>
              <a:buNone/>
            </a:pPr>
            <a:r>
              <a:rPr lang="en-US" sz="2400" i="1">
                <a:latin typeface="Comic Sans MS" charset="0"/>
                <a:cs typeface="ＭＳ Ｐゴシック" charset="0"/>
              </a:rPr>
              <a:t>       with a partner, etc. - some </a:t>
            </a:r>
            <a:r>
              <a:rPr lang="en-US" sz="2400" b="1" i="1">
                <a:solidFill>
                  <a:srgbClr val="05FFFF"/>
                </a:solidFill>
                <a:latin typeface="Comic Sans MS" charset="0"/>
                <a:cs typeface="ＭＳ Ｐゴシック" charset="0"/>
              </a:rPr>
              <a:t>observable response</a:t>
            </a:r>
            <a:endParaRPr lang="en-US" sz="2400" i="1">
              <a:latin typeface="Comic Sans MS" charset="0"/>
              <a:cs typeface="ＭＳ Ｐゴシック" charset="0"/>
            </a:endParaRPr>
          </a:p>
          <a:p>
            <a:pPr>
              <a:buFont typeface="Arial" charset="0"/>
              <a:buNone/>
            </a:pPr>
            <a:r>
              <a:rPr lang="en-US" sz="2400" i="1">
                <a:latin typeface="Comic Sans MS" charset="0"/>
                <a:cs typeface="ＭＳ Ｐゴシック" charset="0"/>
              </a:rPr>
              <a:t>       to the instruction being provided </a:t>
            </a:r>
            <a:r>
              <a:rPr lang="en-US" sz="2000" i="1">
                <a:latin typeface="Comic Sans MS" charset="0"/>
                <a:cs typeface="ＭＳ Ｐゴシック" charset="0"/>
              </a:rPr>
              <a:t>(our check for</a:t>
            </a:r>
          </a:p>
          <a:p>
            <a:pPr>
              <a:buFont typeface="Arial" charset="0"/>
              <a:buNone/>
            </a:pPr>
            <a:r>
              <a:rPr lang="en-US" sz="2000" i="1">
                <a:latin typeface="Comic Sans MS" charset="0"/>
                <a:cs typeface="ＭＳ Ｐゴシック" charset="0"/>
              </a:rPr>
              <a:t>        understanding)</a:t>
            </a:r>
          </a:p>
        </p:txBody>
      </p:sp>
      <p:sp>
        <p:nvSpPr>
          <p:cNvPr id="862214" name="Text Box 6"/>
          <p:cNvSpPr txBox="1">
            <a:spLocks noChangeArrowheads="1"/>
          </p:cNvSpPr>
          <p:nvPr/>
        </p:nvSpPr>
        <p:spPr bwMode="auto">
          <a:xfrm>
            <a:off x="685800" y="3124200"/>
            <a:ext cx="78025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2800">
                <a:latin typeface="Comic Sans MS" charset="0"/>
                <a:cs typeface="ＭＳ Ｐゴシック" charset="0"/>
              </a:rPr>
              <a:t>                              </a:t>
            </a:r>
            <a:r>
              <a:rPr lang="en-US" sz="2800" b="1">
                <a:solidFill>
                  <a:srgbClr val="05FFFF"/>
                </a:solidFill>
                <a:latin typeface="Comic Sans MS" charset="0"/>
                <a:cs typeface="ＭＳ Ｐゴシック" charset="0"/>
              </a:rPr>
              <a:t>with clearly articulated </a:t>
            </a:r>
            <a:r>
              <a:rPr lang="ja-JP" altLang="en-US" sz="2800" b="1">
                <a:solidFill>
                  <a:srgbClr val="05FFFF"/>
                </a:solidFill>
                <a:latin typeface="Comic Sans MS" charset="0"/>
                <a:cs typeface="ＭＳ Ｐゴシック" charset="0"/>
              </a:rPr>
              <a:t>“</a:t>
            </a:r>
            <a:endParaRPr lang="en-US" sz="2800" b="1">
              <a:solidFill>
                <a:srgbClr val="05FFFF"/>
              </a:solidFill>
              <a:latin typeface="Comic Sans MS" charset="0"/>
              <a:cs typeface="ＭＳ Ｐゴシック" charset="0"/>
            </a:endParaRPr>
          </a:p>
          <a:p>
            <a:r>
              <a:rPr lang="en-US" sz="2800" b="1">
                <a:solidFill>
                  <a:srgbClr val="05FFFF"/>
                </a:solidFill>
                <a:latin typeface="Comic Sans MS" charset="0"/>
                <a:cs typeface="ＭＳ Ｐゴシック" charset="0"/>
              </a:rPr>
              <a:t>evidence checks</a:t>
            </a:r>
            <a:r>
              <a:rPr lang="ja-JP" altLang="en-US" sz="2800" b="1">
                <a:solidFill>
                  <a:srgbClr val="05FFFF"/>
                </a:solidFill>
                <a:latin typeface="Comic Sans MS" charset="0"/>
                <a:cs typeface="ＭＳ Ｐゴシック" charset="0"/>
              </a:rPr>
              <a:t>”</a:t>
            </a:r>
            <a:r>
              <a:rPr lang="en-US" sz="2800" b="1">
                <a:solidFill>
                  <a:srgbClr val="05FFFF"/>
                </a:solidFill>
                <a:latin typeface="Comic Sans MS" charset="0"/>
                <a:cs typeface="ＭＳ Ｐゴシック" charset="0"/>
              </a:rPr>
              <a:t> of a concrete, productive </a:t>
            </a:r>
          </a:p>
          <a:p>
            <a:r>
              <a:rPr lang="en-US" sz="3200" b="1">
                <a:solidFill>
                  <a:srgbClr val="05FFFF"/>
                </a:solidFill>
                <a:latin typeface="Comic Sans MS" charset="0"/>
                <a:cs typeface="ＭＳ Ｐゴシック" charset="0"/>
              </a:rPr>
              <a:t>Response</a:t>
            </a:r>
            <a:r>
              <a:rPr lang="en-US" sz="2800" b="1">
                <a:solidFill>
                  <a:srgbClr val="05FFFF"/>
                </a:solidFill>
                <a:latin typeface="Comic Sans MS" charset="0"/>
                <a:cs typeface="ＭＳ Ｐゴシック" charset="0"/>
              </a:rPr>
              <a:t> to Instruction.</a:t>
            </a:r>
            <a:r>
              <a:rPr lang="en-US" sz="2800" b="1">
                <a:latin typeface="Comic Sans MS" charset="0"/>
                <a:cs typeface="ＭＳ Ｐゴシック" charset="0"/>
              </a:rPr>
              <a:t> </a:t>
            </a:r>
          </a:p>
        </p:txBody>
      </p:sp>
    </p:spTree>
    <p:extLst>
      <p:ext uri="{BB962C8B-B14F-4D97-AF65-F5344CB8AC3E}">
        <p14:creationId xmlns:p14="http://schemas.microsoft.com/office/powerpoint/2010/main" val="1118429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2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22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2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2" grpId="0" autoUpdateAnimBg="0"/>
      <p:bldP spid="862213" grpId="0" autoUpdateAnimBg="0"/>
      <p:bldP spid="8622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21336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3475" name="Oval 3"/>
          <p:cNvSpPr>
            <a:spLocks noChangeArrowheads="1"/>
          </p:cNvSpPr>
          <p:nvPr/>
        </p:nvSpPr>
        <p:spPr bwMode="auto">
          <a:xfrm>
            <a:off x="3810000" y="1828800"/>
            <a:ext cx="4800600" cy="4343400"/>
          </a:xfrm>
          <a:prstGeom prst="ellipse">
            <a:avLst/>
          </a:prstGeom>
          <a:noFill/>
          <a:ln w="7620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omic Sans MS" charset="0"/>
              <a:cs typeface="ＭＳ Ｐゴシック" charset="0"/>
            </a:endParaRPr>
          </a:p>
        </p:txBody>
      </p:sp>
      <p:sp>
        <p:nvSpPr>
          <p:cNvPr id="873476" name="Line 4"/>
          <p:cNvSpPr>
            <a:spLocks noChangeShapeType="1"/>
          </p:cNvSpPr>
          <p:nvPr/>
        </p:nvSpPr>
        <p:spPr bwMode="auto">
          <a:xfrm flipH="1">
            <a:off x="4419600" y="2438400"/>
            <a:ext cx="3429000" cy="289560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0405" name="Text Box 5"/>
          <p:cNvSpPr txBox="1">
            <a:spLocks noChangeArrowheads="1"/>
          </p:cNvSpPr>
          <p:nvPr/>
        </p:nvSpPr>
        <p:spPr bwMode="auto">
          <a:xfrm>
            <a:off x="153988" y="-84138"/>
            <a:ext cx="8843962" cy="12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a:r>
              <a:rPr lang="en-US" sz="3800">
                <a:solidFill>
                  <a:srgbClr val="FFF81C"/>
                </a:solidFill>
                <a:latin typeface="Comic Sans MS" charset="0"/>
                <a:cs typeface="ＭＳ Ｐゴシック" charset="0"/>
              </a:rPr>
              <a:t>Engagement is </a:t>
            </a:r>
            <a:r>
              <a:rPr lang="en-US" sz="3800" b="1" u="sng">
                <a:solidFill>
                  <a:srgbClr val="FFF81C"/>
                </a:solidFill>
                <a:latin typeface="Comic Sans MS" charset="0"/>
                <a:cs typeface="ＭＳ Ｐゴシック" charset="0"/>
              </a:rPr>
              <a:t>NOT</a:t>
            </a:r>
            <a:r>
              <a:rPr lang="en-US" sz="3800">
                <a:solidFill>
                  <a:srgbClr val="FFF81C"/>
                </a:solidFill>
                <a:latin typeface="Comic Sans MS" charset="0"/>
                <a:cs typeface="ＭＳ Ｐゴシック" charset="0"/>
              </a:rPr>
              <a:t> a Function of How</a:t>
            </a:r>
          </a:p>
          <a:p>
            <a:pPr algn="ctr"/>
            <a:r>
              <a:rPr lang="en-US" sz="3800" b="1" i="1">
                <a:solidFill>
                  <a:srgbClr val="FFF81C"/>
                </a:solidFill>
                <a:latin typeface="Comic Sans MS" charset="0"/>
                <a:cs typeface="ＭＳ Ｐゴシック" charset="0"/>
              </a:rPr>
              <a:t>INTENSE</a:t>
            </a:r>
            <a:r>
              <a:rPr lang="en-US" sz="3800">
                <a:solidFill>
                  <a:srgbClr val="FFF81C"/>
                </a:solidFill>
                <a:latin typeface="Comic Sans MS" charset="0"/>
                <a:cs typeface="ＭＳ Ｐゴシック" charset="0"/>
              </a:rPr>
              <a:t> the Teacher is!!</a:t>
            </a:r>
          </a:p>
        </p:txBody>
      </p:sp>
      <p:pic>
        <p:nvPicPr>
          <p:cNvPr id="8734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3048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73479" name="Text Box 7"/>
          <p:cNvSpPr txBox="1">
            <a:spLocks noChangeArrowheads="1"/>
          </p:cNvSpPr>
          <p:nvPr/>
        </p:nvSpPr>
        <p:spPr bwMode="auto">
          <a:xfrm>
            <a:off x="3505200" y="6188075"/>
            <a:ext cx="5608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2400" b="1">
                <a:latin typeface="Comic Sans MS" charset="0"/>
                <a:cs typeface="ＭＳ Ｐゴシック" charset="0"/>
              </a:rPr>
              <a:t>Or if your triple latte has kicked in!</a:t>
            </a:r>
          </a:p>
        </p:txBody>
      </p:sp>
    </p:spTree>
    <p:extLst>
      <p:ext uri="{BB962C8B-B14F-4D97-AF65-F5344CB8AC3E}">
        <p14:creationId xmlns:p14="http://schemas.microsoft.com/office/powerpoint/2010/main" val="1605904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34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734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34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3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3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5" grpId="0" animBg="1"/>
      <p:bldP spid="873476" grpId="0" animBg="1"/>
      <p:bldP spid="87347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5257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32451" name="Text Box 3"/>
          <p:cNvSpPr txBox="1">
            <a:spLocks noChangeArrowheads="1"/>
          </p:cNvSpPr>
          <p:nvPr/>
        </p:nvSpPr>
        <p:spPr bwMode="auto">
          <a:xfrm>
            <a:off x="76200" y="76200"/>
            <a:ext cx="8475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3200" b="1">
                <a:solidFill>
                  <a:srgbClr val="FFF81C"/>
                </a:solidFill>
                <a:latin typeface="Comic Sans MS" charset="0"/>
                <a:cs typeface="ＭＳ Ｐゴシック" charset="0"/>
              </a:rPr>
              <a:t>And it</a:t>
            </a:r>
            <a:r>
              <a:rPr lang="ja-JP" altLang="en-US" sz="3200" b="1">
                <a:solidFill>
                  <a:srgbClr val="FFF81C"/>
                </a:solidFill>
                <a:latin typeface="Comic Sans MS" charset="0"/>
                <a:cs typeface="ＭＳ Ｐゴシック" charset="0"/>
              </a:rPr>
              <a:t>’</a:t>
            </a:r>
            <a:r>
              <a:rPr lang="en-US" sz="3200" b="1">
                <a:solidFill>
                  <a:srgbClr val="FFF81C"/>
                </a:solidFill>
                <a:latin typeface="Comic Sans MS" charset="0"/>
                <a:cs typeface="ＭＳ Ｐゴシック" charset="0"/>
              </a:rPr>
              <a:t>s </a:t>
            </a:r>
            <a:r>
              <a:rPr lang="en-US" sz="3200" b="1" u="sng">
                <a:solidFill>
                  <a:srgbClr val="FFF81C"/>
                </a:solidFill>
                <a:latin typeface="Comic Sans MS" charset="0"/>
                <a:cs typeface="ＭＳ Ｐゴシック" charset="0"/>
              </a:rPr>
              <a:t>NOT</a:t>
            </a:r>
            <a:r>
              <a:rPr lang="en-US" sz="3200" b="1">
                <a:solidFill>
                  <a:srgbClr val="FFF81C"/>
                </a:solidFill>
                <a:latin typeface="Comic Sans MS" charset="0"/>
                <a:cs typeface="ＭＳ Ｐゴシック" charset="0"/>
              </a:rPr>
              <a:t> dependent upon how</a:t>
            </a:r>
          </a:p>
          <a:p>
            <a:r>
              <a:rPr lang="en-US" sz="3200" b="1">
                <a:solidFill>
                  <a:srgbClr val="FFF81C"/>
                </a:solidFill>
                <a:latin typeface="Comic Sans MS" charset="0"/>
                <a:cs typeface="ＭＳ Ｐゴシック" charset="0"/>
              </a:rPr>
              <a:t> DRAMATIC	the teacher happens to be…</a:t>
            </a:r>
          </a:p>
        </p:txBody>
      </p:sp>
      <p:sp>
        <p:nvSpPr>
          <p:cNvPr id="232452" name="Text Box 4"/>
          <p:cNvSpPr txBox="1">
            <a:spLocks noChangeArrowheads="1"/>
          </p:cNvSpPr>
          <p:nvPr/>
        </p:nvSpPr>
        <p:spPr bwMode="auto">
          <a:xfrm>
            <a:off x="1863725" y="6340475"/>
            <a:ext cx="6137275"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r>
              <a:rPr lang="en-US" sz="2400">
                <a:latin typeface="Comic Sans MS" charset="0"/>
                <a:cs typeface="ＭＳ Ｐゴシック" charset="0"/>
              </a:rPr>
              <a:t>Robin Williams in The Dead Poet</a:t>
            </a:r>
            <a:r>
              <a:rPr lang="ja-JP" altLang="en-US" sz="2400">
                <a:latin typeface="Comic Sans MS" charset="0"/>
                <a:cs typeface="ＭＳ Ｐゴシック" charset="0"/>
              </a:rPr>
              <a:t>’</a:t>
            </a:r>
            <a:r>
              <a:rPr lang="en-US" sz="2400">
                <a:latin typeface="Comic Sans MS" charset="0"/>
                <a:cs typeface="ＭＳ Ｐゴシック" charset="0"/>
              </a:rPr>
              <a:t>s Society</a:t>
            </a:r>
          </a:p>
        </p:txBody>
      </p:sp>
    </p:spTree>
    <p:extLst>
      <p:ext uri="{BB962C8B-B14F-4D97-AF65-F5344CB8AC3E}">
        <p14:creationId xmlns:p14="http://schemas.microsoft.com/office/powerpoint/2010/main" val="13287798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580</TotalTime>
  <Words>1542</Words>
  <Application>Microsoft Macintosh PowerPoint</Application>
  <PresentationFormat>On-screen Show (4:3)</PresentationFormat>
  <Paragraphs>265</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Pixel</vt:lpstr>
      <vt:lpstr>   Engaging All Learners:  Learning is NOT a Spectator Sport! </vt:lpstr>
      <vt:lpstr>Student Engagement</vt:lpstr>
      <vt:lpstr>THINK(WRITE), Pair, Share/Rally Robin</vt:lpstr>
      <vt:lpstr>Sage-N-Scribe</vt:lpstr>
      <vt:lpstr>PowerPoint Presentation</vt:lpstr>
      <vt:lpstr>PowerPoint Presentation</vt:lpstr>
      <vt:lpstr>Foundational Concept: Engage ALL Students in Every Lesson</vt:lpstr>
      <vt:lpstr>PowerPoint Presentation</vt:lpstr>
      <vt:lpstr>PowerPoint Presentation</vt:lpstr>
      <vt:lpstr>PowerPoint Presentation</vt:lpstr>
      <vt:lpstr>PowerPoint Presentation</vt:lpstr>
      <vt:lpstr>PowerPoint Presentation</vt:lpstr>
      <vt:lpstr>PowerPoint Presentation</vt:lpstr>
      <vt:lpstr>Questions/Tasks Prompting Non-Accountable Responses</vt:lpstr>
      <vt:lpstr>What do Non-Accountable Lesson Tasks Have in Common?</vt:lpstr>
      <vt:lpstr>Impacts of Instruction Devoid of Accountable Responses</vt:lpstr>
      <vt:lpstr>Kevin Feldman Article</vt:lpstr>
      <vt:lpstr>Kevin Feldman Article Jigsaw</vt:lpstr>
      <vt:lpstr>Jigsaw Procedure</vt:lpstr>
      <vt:lpstr>Sentence Frame</vt:lpstr>
      <vt:lpstr>Application</vt:lpstr>
      <vt:lpstr>Things to Consider/Include:</vt:lpstr>
      <vt:lpstr>PowerPoint Presentation</vt:lpstr>
      <vt:lpstr>All Write Round Robin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OTRs</dc:title>
  <dc:creator>Jennifer Throndsen</dc:creator>
  <cp:lastModifiedBy>Jennifer Throndsen</cp:lastModifiedBy>
  <cp:revision>20</cp:revision>
  <dcterms:created xsi:type="dcterms:W3CDTF">2013-02-03T17:59:23Z</dcterms:created>
  <dcterms:modified xsi:type="dcterms:W3CDTF">2013-02-10T22:01:33Z</dcterms:modified>
</cp:coreProperties>
</file>