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1"/>
  </p:notesMasterIdLst>
  <p:sldIdLst>
    <p:sldId id="256" r:id="rId2"/>
    <p:sldId id="262" r:id="rId3"/>
    <p:sldId id="263" r:id="rId4"/>
    <p:sldId id="258" r:id="rId5"/>
    <p:sldId id="264" r:id="rId6"/>
    <p:sldId id="259" r:id="rId7"/>
    <p:sldId id="260" r:id="rId8"/>
    <p:sldId id="275" r:id="rId9"/>
    <p:sldId id="265" r:id="rId10"/>
    <p:sldId id="277" r:id="rId11"/>
    <p:sldId id="279" r:id="rId12"/>
    <p:sldId id="273" r:id="rId13"/>
    <p:sldId id="267" r:id="rId14"/>
    <p:sldId id="268" r:id="rId15"/>
    <p:sldId id="269" r:id="rId16"/>
    <p:sldId id="270" r:id="rId17"/>
    <p:sldId id="274" r:id="rId18"/>
    <p:sldId id="272" r:id="rId19"/>
    <p:sldId id="276" r:id="rId20"/>
    <p:sldId id="278" r:id="rId21"/>
    <p:sldId id="281" r:id="rId22"/>
    <p:sldId id="283" r:id="rId23"/>
    <p:sldId id="290" r:id="rId24"/>
    <p:sldId id="289" r:id="rId25"/>
    <p:sldId id="298" r:id="rId26"/>
    <p:sldId id="299" r:id="rId27"/>
    <p:sldId id="284" r:id="rId28"/>
    <p:sldId id="285" r:id="rId29"/>
    <p:sldId id="291" r:id="rId30"/>
    <p:sldId id="292" r:id="rId31"/>
    <p:sldId id="293" r:id="rId32"/>
    <p:sldId id="287" r:id="rId33"/>
    <p:sldId id="286" r:id="rId34"/>
    <p:sldId id="288" r:id="rId35"/>
    <p:sldId id="261" r:id="rId36"/>
    <p:sldId id="294" r:id="rId37"/>
    <p:sldId id="295" r:id="rId38"/>
    <p:sldId id="296"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87AE6E-9B1F-489E-A3B9-1CCF889E0AAF}" type="datetimeFigureOut">
              <a:rPr lang="en-US" smtClean="0"/>
              <a:t>10/23/2012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48F422-3B83-4BAB-BAE1-C4E776AC0996}" type="slidenum">
              <a:rPr lang="en-US" smtClean="0"/>
              <a:t>‹#›</a:t>
            </a:fld>
            <a:endParaRPr lang="en-US"/>
          </a:p>
        </p:txBody>
      </p:sp>
    </p:spTree>
    <p:extLst>
      <p:ext uri="{BB962C8B-B14F-4D97-AF65-F5344CB8AC3E}">
        <p14:creationId xmlns:p14="http://schemas.microsoft.com/office/powerpoint/2010/main" val="364887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C273F4-F2F0-4887-A84C-F84AA9EC825B}" type="slidenum">
              <a:rPr lang="en-US"/>
              <a:pPr/>
              <a:t>2</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D5E46-4B73-4DFA-AAA6-912D5AF26803}" type="slidenum">
              <a:rPr lang="en-US"/>
              <a:pPr/>
              <a:t>15</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03B254-41AC-40F2-9F98-EEBA9DB6E2EE}" type="slidenum">
              <a:rPr lang="en-US"/>
              <a:pPr/>
              <a:t>16</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C243D-816C-4EE0-8695-4342DE35F943}" type="slidenum">
              <a:rPr lang="en-US"/>
              <a:pPr/>
              <a:t>18</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06527D-819F-4637-8D35-62AF1CC08A80}" type="slidenum">
              <a:rPr lang="en-US"/>
              <a:pPr/>
              <a:t>35</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913805" y="4343704"/>
            <a:ext cx="5030391" cy="4113892"/>
          </a:xfrm>
        </p:spPr>
        <p:txBody>
          <a:bodyPr/>
          <a:lstStyle/>
          <a:p>
            <a:pPr>
              <a:lnSpc>
                <a:spcPct val="90000"/>
              </a:lnSpc>
            </a:pPr>
            <a:r>
              <a:rPr lang="en-US" sz="900" dirty="0"/>
              <a:t>On the next page of your participant notes, you will find a Reflections page.  Please take that out.</a:t>
            </a:r>
          </a:p>
          <a:p>
            <a:pPr>
              <a:lnSpc>
                <a:spcPct val="90000"/>
              </a:lnSpc>
            </a:pPr>
            <a:endParaRPr lang="en-US" sz="900" dirty="0"/>
          </a:p>
          <a:p>
            <a:pPr>
              <a:lnSpc>
                <a:spcPct val="90000"/>
              </a:lnSpc>
            </a:pPr>
            <a:r>
              <a:rPr lang="en-US" sz="900" dirty="0"/>
              <a:t>Allow 15 seconds.</a:t>
            </a:r>
          </a:p>
          <a:p>
            <a:pPr>
              <a:lnSpc>
                <a:spcPct val="90000"/>
              </a:lnSpc>
            </a:pPr>
            <a:endParaRPr lang="en-US" sz="900" dirty="0"/>
          </a:p>
          <a:p>
            <a:pPr>
              <a:lnSpc>
                <a:spcPct val="90000"/>
              </a:lnSpc>
            </a:pPr>
            <a:r>
              <a:rPr lang="en-US" sz="900" dirty="0"/>
              <a:t>Point to each column as you discuss it.</a:t>
            </a:r>
          </a:p>
          <a:p>
            <a:pPr>
              <a:lnSpc>
                <a:spcPct val="90000"/>
              </a:lnSpc>
            </a:pPr>
            <a:endParaRPr lang="en-US" sz="900" dirty="0"/>
          </a:p>
          <a:p>
            <a:pPr>
              <a:lnSpc>
                <a:spcPct val="90000"/>
              </a:lnSpc>
            </a:pPr>
            <a:r>
              <a:rPr lang="en-US" sz="900" dirty="0"/>
              <a:t>    	In the "Currently Do" column, write down each technique that we've discussed or that you saw in the film that you already use in your classroom.</a:t>
            </a:r>
          </a:p>
          <a:p>
            <a:pPr>
              <a:lnSpc>
                <a:spcPct val="90000"/>
              </a:lnSpc>
            </a:pPr>
            <a:endParaRPr lang="en-US" sz="900" dirty="0"/>
          </a:p>
          <a:p>
            <a:pPr>
              <a:lnSpc>
                <a:spcPct val="90000"/>
              </a:lnSpc>
            </a:pPr>
            <a:r>
              <a:rPr lang="en-US" sz="900" dirty="0"/>
              <a:t>Allow 2 minutes.</a:t>
            </a:r>
          </a:p>
          <a:p>
            <a:pPr>
              <a:lnSpc>
                <a:spcPct val="90000"/>
              </a:lnSpc>
            </a:pPr>
            <a:r>
              <a:rPr lang="en-US" sz="900" dirty="0"/>
              <a:t>	</a:t>
            </a:r>
          </a:p>
          <a:p>
            <a:pPr>
              <a:lnSpc>
                <a:spcPct val="90000"/>
              </a:lnSpc>
            </a:pPr>
            <a:r>
              <a:rPr lang="en-US" sz="900" dirty="0"/>
              <a:t>    	Now, in the "New Techniques" row, write down techniques that you've learned today that you believe you could implement.</a:t>
            </a:r>
          </a:p>
          <a:p>
            <a:pPr>
              <a:lnSpc>
                <a:spcPct val="90000"/>
              </a:lnSpc>
            </a:pPr>
            <a:endParaRPr lang="en-US" sz="900" dirty="0"/>
          </a:p>
          <a:p>
            <a:pPr>
              <a:lnSpc>
                <a:spcPct val="90000"/>
              </a:lnSpc>
            </a:pPr>
            <a:r>
              <a:rPr lang="en-US" sz="900" dirty="0"/>
              <a:t>Allow 2 minutes.</a:t>
            </a:r>
          </a:p>
          <a:p>
            <a:pPr>
              <a:lnSpc>
                <a:spcPct val="90000"/>
              </a:lnSpc>
            </a:pPr>
            <a:endParaRPr lang="en-US" sz="900" dirty="0"/>
          </a:p>
          <a:p>
            <a:pPr>
              <a:lnSpc>
                <a:spcPct val="90000"/>
              </a:lnSpc>
            </a:pPr>
            <a:r>
              <a:rPr lang="en-US" sz="900" dirty="0"/>
              <a:t>    	Now, place a check mark next to at least two techniques that you will  commit to implementing in your classroom.</a:t>
            </a:r>
          </a:p>
          <a:p>
            <a:pPr>
              <a:lnSpc>
                <a:spcPct val="90000"/>
              </a:lnSpc>
            </a:pPr>
            <a:endParaRPr lang="en-US" sz="900" dirty="0"/>
          </a:p>
          <a:p>
            <a:pPr>
              <a:lnSpc>
                <a:spcPct val="90000"/>
              </a:lnSpc>
            </a:pPr>
            <a:r>
              <a:rPr lang="en-US" sz="900" dirty="0"/>
              <a:t>Allow 1 minute.</a:t>
            </a:r>
          </a:p>
          <a:p>
            <a:pPr>
              <a:lnSpc>
                <a:spcPct val="90000"/>
              </a:lnSpc>
            </a:pPr>
            <a:endParaRPr lang="en-US" sz="900" dirty="0"/>
          </a:p>
          <a:p>
            <a:pPr>
              <a:lnSpc>
                <a:spcPct val="90000"/>
              </a:lnSpc>
            </a:pPr>
            <a:r>
              <a:rPr lang="en-US" sz="900" dirty="0"/>
              <a:t>    	I want you to fill out the pledge at the bottom.  This pledge says you </a:t>
            </a:r>
          </a:p>
          <a:p>
            <a:pPr>
              <a:lnSpc>
                <a:spcPct val="90000"/>
              </a:lnSpc>
            </a:pPr>
            <a:r>
              <a:rPr lang="en-US" sz="900" dirty="0"/>
              <a:t>will commit to implementing the two techniques you checked when </a:t>
            </a:r>
          </a:p>
          <a:p>
            <a:pPr>
              <a:lnSpc>
                <a:spcPct val="90000"/>
              </a:lnSpc>
            </a:pPr>
            <a:r>
              <a:rPr lang="en-US" sz="900" dirty="0"/>
              <a:t>you get back to your classroom.  This pledge is both to yourself and to your students.</a:t>
            </a:r>
          </a:p>
          <a:p>
            <a:pPr>
              <a:lnSpc>
                <a:spcPct val="90000"/>
              </a:lnSpc>
            </a:pPr>
            <a:endParaRPr lang="en-US" sz="900" dirty="0"/>
          </a:p>
          <a:p>
            <a:pPr>
              <a:lnSpc>
                <a:spcPct val="90000"/>
              </a:lnSpc>
            </a:pPr>
            <a:r>
              <a:rPr lang="en-US" sz="900" dirty="0"/>
              <a:t>Allow 2 minutes.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D2EAFF-4804-4F69-AA59-AEA71C429B25}" type="slidenum">
              <a:rPr lang="en-US"/>
              <a:pPr/>
              <a:t>3</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C39B3-5A12-4682-BD8F-F02401D844B6}" type="slidenum">
              <a:rPr lang="en-US"/>
              <a:pPr/>
              <a:t>4</a:t>
            </a:fld>
            <a:endParaRPr lang="en-US"/>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77C90-FD3E-4F7A-8FD0-416047A56FBE}" type="slidenum">
              <a:rPr lang="en-US"/>
              <a:pPr/>
              <a:t>5</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AC4599-A1CD-4BE4-9DFD-5F9E9B65CB2E}" type="slidenum">
              <a:rPr lang="en-US"/>
              <a:pPr/>
              <a:t>6</a:t>
            </a:fld>
            <a:endParaRPr lang="en-US"/>
          </a:p>
        </p:txBody>
      </p:sp>
      <p:sp>
        <p:nvSpPr>
          <p:cNvPr id="545794" name="Rectangle 2"/>
          <p:cNvSpPr>
            <a:spLocks noGrp="1" noRot="1" noChangeAspect="1" noChangeArrowheads="1" noTextEdit="1"/>
          </p:cNvSpPr>
          <p:nvPr>
            <p:ph type="sldImg"/>
          </p:nvPr>
        </p:nvSpPr>
        <p:spPr>
          <a:xfrm>
            <a:off x="2228850" y="538163"/>
            <a:ext cx="2393950" cy="1797050"/>
          </a:xfrm>
          <a:ln/>
        </p:spPr>
      </p:sp>
      <p:sp>
        <p:nvSpPr>
          <p:cNvPr id="545795" name="Rectangle 3"/>
          <p:cNvSpPr>
            <a:spLocks noGrp="1" noChangeArrowheads="1"/>
          </p:cNvSpPr>
          <p:nvPr>
            <p:ph type="body" idx="1"/>
          </p:nvPr>
        </p:nvSpPr>
        <p:spPr>
          <a:xfrm>
            <a:off x="669727" y="2470453"/>
            <a:ext cx="5807273" cy="6138333"/>
          </a:xfrm>
        </p:spPr>
        <p:txBody>
          <a:bodyPr/>
          <a:lstStyle/>
          <a:p>
            <a:pPr>
              <a:buFontTx/>
              <a:buAutoNum type="arabicPeriod"/>
            </a:pPr>
            <a:r>
              <a:rPr lang="en-US" dirty="0"/>
              <a:t>Teach all students the </a:t>
            </a:r>
            <a:r>
              <a:rPr lang="en-US" b="1" dirty="0"/>
              <a:t>rules</a:t>
            </a:r>
            <a:r>
              <a:rPr lang="en-US" dirty="0"/>
              <a:t> and expectations for </a:t>
            </a:r>
            <a:r>
              <a:rPr lang="en-US" b="1" dirty="0"/>
              <a:t>center </a:t>
            </a:r>
            <a:r>
              <a:rPr lang="en-US" dirty="0"/>
              <a:t>time. </a:t>
            </a:r>
          </a:p>
          <a:p>
            <a:endParaRPr lang="en-US" dirty="0"/>
          </a:p>
          <a:p>
            <a:r>
              <a:rPr lang="en-US" dirty="0"/>
              <a:t>Develop a system for </a:t>
            </a:r>
            <a:r>
              <a:rPr lang="en-US" b="1" dirty="0"/>
              <a:t>moving to centers</a:t>
            </a:r>
            <a:r>
              <a:rPr lang="en-US" dirty="0"/>
              <a:t>.  Students need to know where to look in order to know where they are required to go for each rotation.  A planning board indicates which centers students go to each day.  Students need to know when it is time to clean up and switch to a different station.  Some examples of signals are a timer, wind chime, bell, clap of hands, or a flash of lights.</a:t>
            </a:r>
          </a:p>
          <a:p>
            <a:endParaRPr lang="en-US" dirty="0"/>
          </a:p>
          <a:p>
            <a:r>
              <a:rPr lang="en-US" dirty="0"/>
              <a:t>Establish a form of communication for </a:t>
            </a:r>
            <a:r>
              <a:rPr lang="en-US" b="1" dirty="0"/>
              <a:t>asking for help</a:t>
            </a:r>
            <a:r>
              <a:rPr lang="en-US" dirty="0"/>
              <a:t>.  Students needs to know how to get the teacher’s attention while he/she is with a small group of students.  Students also need to know what to do if something goes wrong at the center. One common example is to use the, “Ask three before me,” rule. </a:t>
            </a:r>
          </a:p>
          <a:p>
            <a:endParaRPr lang="en-US" dirty="0"/>
          </a:p>
          <a:p>
            <a:r>
              <a:rPr lang="en-US" dirty="0"/>
              <a:t>Students need to be held </a:t>
            </a:r>
            <a:r>
              <a:rPr lang="en-US" b="1" dirty="0"/>
              <a:t>accountable</a:t>
            </a:r>
            <a:r>
              <a:rPr lang="en-US" dirty="0"/>
              <a:t> for the work that is done at each center.  Some form of an Exit Slip is suitable where students record the name of the center they went to and what they did at that center.  These slips can be turned in for some form of a grade.</a:t>
            </a:r>
          </a:p>
          <a:p>
            <a:endParaRPr lang="en-US" b="1" dirty="0"/>
          </a:p>
          <a:p>
            <a:r>
              <a:rPr lang="en-US" dirty="0"/>
              <a:t>2. The </a:t>
            </a:r>
            <a:r>
              <a:rPr lang="en-US" b="1" dirty="0"/>
              <a:t>activities</a:t>
            </a:r>
            <a:r>
              <a:rPr lang="en-US" dirty="0"/>
              <a:t> that students are expected to complete at workstations or their desks </a:t>
            </a:r>
            <a:r>
              <a:rPr lang="en-US" b="1" dirty="0"/>
              <a:t>need to be reviews of previously learned skills</a:t>
            </a:r>
            <a:r>
              <a:rPr lang="en-US" dirty="0"/>
              <a:t>. By using activities from current classroom learning, you are providing students with the opportunity to fully grasp concepts and solidify understanding, as well as practice critical reading and writing skills.  Incorporating review activities into this type of arrangement, you </a:t>
            </a:r>
            <a:r>
              <a:rPr lang="en-US" b="1" dirty="0"/>
              <a:t>minimize the need for teacher assistance</a:t>
            </a:r>
            <a:r>
              <a:rPr lang="en-US" dirty="0"/>
              <a:t> as well as help the students apply their knowledge to various related tasks.</a:t>
            </a:r>
          </a:p>
          <a:p>
            <a:pPr>
              <a:buFontTx/>
              <a:buChar cha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39D5C-3F32-4326-9B4D-6FABDE7BC87E}" type="slidenum">
              <a:rPr lang="en-US"/>
              <a:pPr/>
              <a:t>7</a:t>
            </a:fld>
            <a:endParaRPr lang="en-US"/>
          </a:p>
        </p:txBody>
      </p:sp>
      <p:sp>
        <p:nvSpPr>
          <p:cNvPr id="605186" name="Rectangle 2"/>
          <p:cNvSpPr>
            <a:spLocks noGrp="1" noRot="1" noChangeAspect="1" noChangeArrowheads="1" noTextEdit="1"/>
          </p:cNvSpPr>
          <p:nvPr>
            <p:ph type="sldImg"/>
          </p:nvPr>
        </p:nvSpPr>
        <p:spPr>
          <a:xfrm>
            <a:off x="1144588" y="684213"/>
            <a:ext cx="4570412" cy="3429000"/>
          </a:xfrm>
          <a:ln/>
        </p:spPr>
      </p:sp>
      <p:sp>
        <p:nvSpPr>
          <p:cNvPr id="605187" name="Rectangle 3"/>
          <p:cNvSpPr>
            <a:spLocks noGrp="1" noChangeArrowheads="1"/>
          </p:cNvSpPr>
          <p:nvPr>
            <p:ph type="body" idx="1"/>
          </p:nvPr>
        </p:nvSpPr>
        <p:spPr>
          <a:xfrm>
            <a:off x="913805" y="4343703"/>
            <a:ext cx="5030391" cy="4115405"/>
          </a:xfrm>
        </p:spPr>
        <p:txBody>
          <a:bodyPr/>
          <a:lstStyle/>
          <a:p>
            <a:r>
              <a:rPr lang="en-US"/>
              <a:t>Now, we will talk about how to form pairs.  The scheme we are discussing </a:t>
            </a:r>
          </a:p>
          <a:p>
            <a:r>
              <a:rPr lang="en-US"/>
              <a:t>with you has been used successfully in thousands of classrooms. The steps are located in your Fiver Star Reading Recipe Book on page __.  Please turn to that now.</a:t>
            </a:r>
          </a:p>
          <a:p>
            <a:endParaRPr lang="en-US"/>
          </a:p>
          <a:p>
            <a:r>
              <a:rPr lang="en-US"/>
              <a:t>Allow @ 15 seconds.</a:t>
            </a:r>
          </a:p>
          <a:p>
            <a:endParaRPr lang="en-US"/>
          </a:p>
          <a:p>
            <a:r>
              <a:rPr lang="en-US"/>
              <a:t>	The first step is to rank order all of your students in terms of reading skill. </a:t>
            </a:r>
          </a:p>
          <a:p>
            <a:r>
              <a:rPr lang="en-US"/>
              <a:t>You should have some assessment data on which to base your ranking, even if you do not, rank them according to your best judgment.  It is not important that you be exact.  Just be close. Remember you want students of adjacent reading abilities to be paired.</a:t>
            </a:r>
          </a:p>
          <a:p>
            <a:endParaRPr lang="en-US"/>
          </a:p>
          <a:p>
            <a:endParaRPr lang="en-US"/>
          </a:p>
          <a:p>
            <a:endParaRPr lang="en-US"/>
          </a:p>
          <a:p>
            <a:r>
              <a:rPr lang="en-US"/>
              <a:t>						(Fuchs, Mathes &amp; Fuchs, 1992; Greenwood et al, 1986; Mathes, Torgesen, Allen &amp; Allor, 2001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C353A-6EBD-4E25-B0DC-2B1A4B98D75C}" type="slidenum">
              <a:rPr lang="en-US"/>
              <a:pPr/>
              <a:t>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5E48A8-BA04-4979-9B0B-E79694FBECB0}" type="slidenum">
              <a:rPr lang="en-US"/>
              <a:pPr/>
              <a:t>13</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24164A-B770-4755-B5E8-34243D2971AE}" type="slidenum">
              <a:rPr lang="en-US"/>
              <a:pPr/>
              <a:t>14</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5B0EC4-6B62-41DA-9B06-E2B72D219DCA}" type="datetimeFigureOut">
              <a:rPr lang="en-US" smtClean="0"/>
              <a:t>10/23/2012</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0775E64F-4484-4BB9-9D8E-9BDE03746D25}"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B0EC4-6B62-41DA-9B06-E2B72D219DCA}"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5E64F-4484-4BB9-9D8E-9BDE03746D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B0EC4-6B62-41DA-9B06-E2B72D219DCA}"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0775E64F-4484-4BB9-9D8E-9BDE03746D25}"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FB3459DC-83DD-4331-9A5A-1BEECBBF461A}"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312546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5B0EC4-6B62-41DA-9B06-E2B72D219DCA}"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5E64F-4484-4BB9-9D8E-9BDE03746D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B0EC4-6B62-41DA-9B06-E2B72D219DCA}" type="datetimeFigureOut">
              <a:rPr lang="en-US" smtClean="0"/>
              <a:t>10/23/2012</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0775E64F-4484-4BB9-9D8E-9BDE03746D25}"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5B0EC4-6B62-41DA-9B06-E2B72D219DCA}" type="datetimeFigureOut">
              <a:rPr lang="en-US" smtClean="0"/>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5E64F-4484-4BB9-9D8E-9BDE03746D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5B0EC4-6B62-41DA-9B06-E2B72D219DCA}" type="datetimeFigureOut">
              <a:rPr lang="en-US" smtClean="0"/>
              <a:t>10/23/2012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5E64F-4484-4BB9-9D8E-9BDE03746D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5B0EC4-6B62-41DA-9B06-E2B72D219DCA}" type="datetimeFigureOut">
              <a:rPr lang="en-US" smtClean="0"/>
              <a:t>10/23/2012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5E64F-4484-4BB9-9D8E-9BDE03746D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B0EC4-6B62-41DA-9B06-E2B72D219DCA}" type="datetimeFigureOut">
              <a:rPr lang="en-US" smtClean="0"/>
              <a:t>10/23/2012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5E64F-4484-4BB9-9D8E-9BDE03746D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5B0EC4-6B62-41DA-9B06-E2B72D219DCA}" type="datetimeFigureOut">
              <a:rPr lang="en-US" smtClean="0"/>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5E64F-4484-4BB9-9D8E-9BDE03746D25}"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455B0EC4-6B62-41DA-9B06-E2B72D219DCA}" type="datetimeFigureOut">
              <a:rPr lang="en-US" smtClean="0"/>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5E64F-4484-4BB9-9D8E-9BDE03746D25}"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55B0EC4-6B62-41DA-9B06-E2B72D219DCA}" type="datetimeFigureOut">
              <a:rPr lang="en-US" smtClean="0"/>
              <a:t>10/23/2012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775E64F-4484-4BB9-9D8E-9BDE03746D25}"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0"/>
            <a:ext cx="8686800" cy="1470025"/>
          </a:xfrm>
        </p:spPr>
        <p:txBody>
          <a:bodyPr>
            <a:normAutofit fontScale="90000"/>
          </a:bodyPr>
          <a:lstStyle/>
          <a:p>
            <a:r>
              <a:rPr lang="en-US" dirty="0" smtClean="0"/>
              <a:t>Small Group Instruction</a:t>
            </a:r>
            <a:endParaRPr lang="en-US" dirty="0"/>
          </a:p>
        </p:txBody>
      </p:sp>
      <p:sp>
        <p:nvSpPr>
          <p:cNvPr id="3" name="Subtitle 2"/>
          <p:cNvSpPr>
            <a:spLocks noGrp="1"/>
          </p:cNvSpPr>
          <p:nvPr>
            <p:ph type="subTitle" idx="1"/>
          </p:nvPr>
        </p:nvSpPr>
        <p:spPr/>
        <p:txBody>
          <a:bodyPr>
            <a:normAutofit/>
          </a:bodyPr>
          <a:lstStyle/>
          <a:p>
            <a:r>
              <a:rPr lang="en-US" dirty="0" smtClean="0"/>
              <a:t>Ideas for what your students could be doing while you pull small groups</a:t>
            </a:r>
            <a:endParaRPr lang="en-US" dirty="0"/>
          </a:p>
        </p:txBody>
      </p:sp>
    </p:spTree>
    <p:extLst>
      <p:ext uri="{BB962C8B-B14F-4D97-AF65-F5344CB8AC3E}">
        <p14:creationId xmlns:p14="http://schemas.microsoft.com/office/powerpoint/2010/main" val="1367389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Children Do</a:t>
            </a:r>
            <a:endParaRPr lang="en-US" dirty="0"/>
          </a:p>
        </p:txBody>
      </p:sp>
      <p:sp>
        <p:nvSpPr>
          <p:cNvPr id="3" name="Content Placeholder 2"/>
          <p:cNvSpPr>
            <a:spLocks noGrp="1"/>
          </p:cNvSpPr>
          <p:nvPr>
            <p:ph sz="half" idx="1"/>
          </p:nvPr>
        </p:nvSpPr>
        <p:spPr>
          <a:xfrm>
            <a:off x="457200" y="1600200"/>
            <a:ext cx="4038600" cy="4800600"/>
          </a:xfrm>
        </p:spPr>
        <p:txBody>
          <a:bodyPr>
            <a:normAutofit fontScale="85000" lnSpcReduction="20000"/>
          </a:bodyPr>
          <a:lstStyle/>
          <a:p>
            <a:r>
              <a:rPr lang="en-US" dirty="0" smtClean="0"/>
              <a:t>Reading information from “an author study poster”</a:t>
            </a:r>
          </a:p>
          <a:p>
            <a:r>
              <a:rPr lang="en-US" dirty="0" smtClean="0"/>
              <a:t>Using a “How to Choose a Book” chart to choose books</a:t>
            </a:r>
          </a:p>
          <a:p>
            <a:r>
              <a:rPr lang="en-US" dirty="0" smtClean="0"/>
              <a:t>Reading familiar books</a:t>
            </a:r>
          </a:p>
          <a:p>
            <a:r>
              <a:rPr lang="en-US" dirty="0" smtClean="0"/>
              <a:t>Reading independent-level texts</a:t>
            </a:r>
          </a:p>
          <a:p>
            <a:r>
              <a:rPr lang="en-US" dirty="0" smtClean="0"/>
              <a:t>Looking at pictures in a book and telling the story to a partner</a:t>
            </a:r>
          </a:p>
          <a:p>
            <a:r>
              <a:rPr lang="en-US" dirty="0" smtClean="0"/>
              <a:t>Author’s Box—favorite author—variety of books to look at</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Sharing favorite parts of books with a partner</a:t>
            </a:r>
          </a:p>
          <a:p>
            <a:r>
              <a:rPr lang="en-US" dirty="0" smtClean="0"/>
              <a:t>Reading books and magazines to stuffed animals</a:t>
            </a:r>
          </a:p>
          <a:p>
            <a:r>
              <a:rPr lang="en-US" dirty="0" smtClean="0"/>
              <a:t>Writing response to a book</a:t>
            </a:r>
          </a:p>
          <a:p>
            <a:r>
              <a:rPr lang="en-US" dirty="0" smtClean="0"/>
              <a:t>Write a note to a friend about a classroom library book</a:t>
            </a:r>
          </a:p>
          <a:p>
            <a:r>
              <a:rPr lang="en-US" dirty="0" smtClean="0"/>
              <a:t>Write personal connections or questions on sticky note</a:t>
            </a:r>
          </a:p>
          <a:p>
            <a:r>
              <a:rPr lang="en-US" dirty="0"/>
              <a:t>Writing a book review of a classroom library book</a:t>
            </a:r>
          </a:p>
          <a:p>
            <a:endParaRPr lang="en-US" dirty="0"/>
          </a:p>
        </p:txBody>
      </p:sp>
    </p:spTree>
    <p:extLst>
      <p:ext uri="{BB962C8B-B14F-4D97-AF65-F5344CB8AC3E}">
        <p14:creationId xmlns:p14="http://schemas.microsoft.com/office/powerpoint/2010/main" val="4222791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Book Review</a:t>
            </a:r>
            <a:endParaRPr lang="en-US" dirty="0"/>
          </a:p>
        </p:txBody>
      </p:sp>
      <p:sp>
        <p:nvSpPr>
          <p:cNvPr id="3" name="Content Placeholder 2"/>
          <p:cNvSpPr>
            <a:spLocks noGrp="1"/>
          </p:cNvSpPr>
          <p:nvPr>
            <p:ph sz="half" idx="1"/>
          </p:nvPr>
        </p:nvSpPr>
        <p:spPr/>
        <p:txBody>
          <a:bodyPr/>
          <a:lstStyle/>
          <a:p>
            <a:r>
              <a:rPr lang="en-US" dirty="0" smtClean="0"/>
              <a:t>Show students book reviews on sites like Amazon or Barnes and Noble</a:t>
            </a:r>
          </a:p>
          <a:p>
            <a:r>
              <a:rPr lang="en-US" dirty="0" smtClean="0"/>
              <a:t>Model writing a book review from a shared reading experience</a:t>
            </a:r>
            <a:endParaRPr lang="en-US" dirty="0"/>
          </a:p>
        </p:txBody>
      </p:sp>
      <p:sp>
        <p:nvSpPr>
          <p:cNvPr id="4" name="Content Placeholder 3"/>
          <p:cNvSpPr>
            <a:spLocks noGrp="1"/>
          </p:cNvSpPr>
          <p:nvPr>
            <p:ph sz="half" idx="2"/>
          </p:nvPr>
        </p:nvSpPr>
        <p:spPr/>
        <p:txBody>
          <a:bodyPr/>
          <a:lstStyle/>
          <a:p>
            <a:r>
              <a:rPr lang="en-US" dirty="0" smtClean="0"/>
              <a:t>Students can use the Sample Online Book Review sheet </a:t>
            </a:r>
          </a:p>
          <a:p>
            <a:pPr lvl="1"/>
            <a:r>
              <a:rPr lang="en-US" dirty="0" smtClean="0"/>
              <a:t>Provides evidence that they have read</a:t>
            </a:r>
          </a:p>
          <a:p>
            <a:pPr lvl="1"/>
            <a:r>
              <a:rPr lang="en-US" dirty="0" smtClean="0"/>
              <a:t>Integrates reading and writing</a:t>
            </a:r>
          </a:p>
          <a:p>
            <a:pPr lvl="1"/>
            <a:r>
              <a:rPr lang="en-US" dirty="0" smtClean="0"/>
              <a:t>Opportunity for reflection</a:t>
            </a:r>
          </a:p>
          <a:p>
            <a:pPr lvl="1"/>
            <a:r>
              <a:rPr lang="en-US" dirty="0" smtClean="0"/>
              <a:t>Create class book</a:t>
            </a:r>
            <a:endParaRPr lang="en-US" dirty="0"/>
          </a:p>
        </p:txBody>
      </p:sp>
    </p:spTree>
    <p:extLst>
      <p:ext uri="{BB962C8B-B14F-4D97-AF65-F5344CB8AC3E}">
        <p14:creationId xmlns:p14="http://schemas.microsoft.com/office/powerpoint/2010/main" val="1194932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Poetry Work Station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10154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22275" y="-35339"/>
            <a:ext cx="8229600" cy="1111664"/>
          </a:xfrm>
        </p:spPr>
        <p:txBody>
          <a:bodyPr>
            <a:normAutofit/>
          </a:bodyPr>
          <a:lstStyle/>
          <a:p>
            <a:pPr algn="ctr"/>
            <a:r>
              <a:rPr lang="en-US" sz="2800" dirty="0">
                <a:latin typeface="Kristen ITC" pitchFamily="66" charset="0"/>
              </a:rPr>
              <a:t/>
            </a:r>
            <a:br>
              <a:rPr lang="en-US" sz="2800" dirty="0">
                <a:latin typeface="Kristen ITC" pitchFamily="66" charset="0"/>
              </a:rPr>
            </a:br>
            <a:endParaRPr lang="en-US" sz="2400" dirty="0">
              <a:latin typeface="Kristen ITC" pitchFamily="66" charset="0"/>
            </a:endParaRPr>
          </a:p>
        </p:txBody>
      </p:sp>
      <p:sp>
        <p:nvSpPr>
          <p:cNvPr id="131075" name="Rectangle 3"/>
          <p:cNvSpPr>
            <a:spLocks noGrp="1" noChangeArrowheads="1"/>
          </p:cNvSpPr>
          <p:nvPr>
            <p:ph type="body" idx="1"/>
          </p:nvPr>
        </p:nvSpPr>
        <p:spPr/>
        <p:txBody>
          <a:bodyPr/>
          <a:lstStyle/>
          <a:p>
            <a:pPr algn="ctr">
              <a:buFontTx/>
              <a:buNone/>
            </a:pPr>
            <a:r>
              <a:rPr lang="en-US" sz="2000"/>
              <a:t>    </a:t>
            </a:r>
          </a:p>
        </p:txBody>
      </p:sp>
      <p:sp>
        <p:nvSpPr>
          <p:cNvPr id="131076" name="Text Box 4"/>
          <p:cNvSpPr txBox="1">
            <a:spLocks noChangeArrowheads="1"/>
          </p:cNvSpPr>
          <p:nvPr/>
        </p:nvSpPr>
        <p:spPr bwMode="auto">
          <a:xfrm>
            <a:off x="1295400" y="566317"/>
            <a:ext cx="6483350" cy="5794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rgbClr val="006666"/>
                </a:solidFill>
                <a:latin typeface="Kristen ITC" pitchFamily="66" charset="0"/>
              </a:rPr>
              <a:t>What the Children Do</a:t>
            </a:r>
          </a:p>
        </p:txBody>
      </p:sp>
      <p:sp>
        <p:nvSpPr>
          <p:cNvPr id="131077" name="Text Box 5"/>
          <p:cNvSpPr txBox="1">
            <a:spLocks noChangeArrowheads="1"/>
          </p:cNvSpPr>
          <p:nvPr/>
        </p:nvSpPr>
        <p:spPr bwMode="auto">
          <a:xfrm>
            <a:off x="1487862" y="1524000"/>
            <a:ext cx="6259512" cy="46561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Char char="•"/>
            </a:pPr>
            <a:r>
              <a:rPr lang="en-US" sz="2400" dirty="0"/>
              <a:t> Reading a poem</a:t>
            </a:r>
          </a:p>
          <a:p>
            <a:pPr algn="ctr">
              <a:spcBef>
                <a:spcPct val="50000"/>
              </a:spcBef>
              <a:buFontTx/>
              <a:buChar char="•"/>
            </a:pPr>
            <a:r>
              <a:rPr lang="en-US" sz="2400" dirty="0"/>
              <a:t> Illustrating a poem</a:t>
            </a:r>
          </a:p>
          <a:p>
            <a:pPr algn="ctr">
              <a:spcBef>
                <a:spcPct val="50000"/>
              </a:spcBef>
              <a:buFontTx/>
              <a:buChar char="•"/>
            </a:pPr>
            <a:r>
              <a:rPr lang="en-US" sz="2400" dirty="0"/>
              <a:t> Filling in the blanks</a:t>
            </a:r>
          </a:p>
          <a:p>
            <a:pPr algn="ctr">
              <a:spcBef>
                <a:spcPct val="50000"/>
              </a:spcBef>
              <a:buFontTx/>
              <a:buChar char="•"/>
            </a:pPr>
            <a:r>
              <a:rPr lang="en-US" sz="2400" dirty="0"/>
              <a:t> Building a poem</a:t>
            </a:r>
          </a:p>
          <a:p>
            <a:pPr algn="ctr">
              <a:spcBef>
                <a:spcPct val="50000"/>
              </a:spcBef>
              <a:buFontTx/>
              <a:buChar char="•"/>
            </a:pPr>
            <a:r>
              <a:rPr lang="en-US" sz="2400" dirty="0"/>
              <a:t> Changing a poem</a:t>
            </a:r>
          </a:p>
          <a:p>
            <a:pPr algn="ctr">
              <a:spcBef>
                <a:spcPct val="50000"/>
              </a:spcBef>
              <a:buFontTx/>
              <a:buChar char="•"/>
            </a:pPr>
            <a:r>
              <a:rPr lang="en-US" sz="2400" dirty="0"/>
              <a:t> Copying a poem</a:t>
            </a:r>
          </a:p>
          <a:p>
            <a:pPr algn="ctr">
              <a:spcBef>
                <a:spcPct val="50000"/>
              </a:spcBef>
              <a:buFontTx/>
              <a:buChar char="•"/>
            </a:pPr>
            <a:r>
              <a:rPr lang="en-US" sz="2400" dirty="0"/>
              <a:t> Listening to a  poem</a:t>
            </a:r>
          </a:p>
          <a:p>
            <a:pPr algn="ctr">
              <a:spcBef>
                <a:spcPct val="50000"/>
              </a:spcBef>
              <a:buFontTx/>
              <a:buChar char="•"/>
            </a:pPr>
            <a:r>
              <a:rPr lang="en-US" sz="2400" dirty="0"/>
              <a:t> Writing a poem </a:t>
            </a:r>
          </a:p>
          <a:p>
            <a:pPr algn="ctr">
              <a:spcBef>
                <a:spcPct val="50000"/>
              </a:spcBef>
              <a:buFontTx/>
              <a:buChar char="•"/>
            </a:pPr>
            <a:r>
              <a:rPr lang="en-US" sz="2400" dirty="0"/>
              <a:t> Comparing two poems</a:t>
            </a:r>
          </a:p>
          <a:p>
            <a:pPr algn="ctr">
              <a:spcBef>
                <a:spcPct val="50000"/>
              </a:spcBef>
              <a:buFontTx/>
              <a:buChar char="•"/>
            </a:pPr>
            <a:r>
              <a:rPr lang="en-US" sz="2400" dirty="0"/>
              <a:t> Memorizing and performing a poem</a:t>
            </a:r>
          </a:p>
        </p:txBody>
      </p:sp>
    </p:spTree>
    <p:extLst>
      <p:ext uri="{BB962C8B-B14F-4D97-AF65-F5344CB8AC3E}">
        <p14:creationId xmlns:p14="http://schemas.microsoft.com/office/powerpoint/2010/main" val="205981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gn="ctr"/>
            <a:r>
              <a:rPr lang="en-US" sz="2800">
                <a:latin typeface="Kristen ITC" pitchFamily="66" charset="0"/>
              </a:rPr>
              <a:t>Materials</a:t>
            </a:r>
            <a:endParaRPr lang="en-US" sz="2400">
              <a:latin typeface="Kristen ITC" pitchFamily="66" charset="0"/>
            </a:endParaRPr>
          </a:p>
        </p:txBody>
      </p:sp>
      <p:sp>
        <p:nvSpPr>
          <p:cNvPr id="133123" name="Rectangle 3"/>
          <p:cNvSpPr>
            <a:spLocks noGrp="1" noChangeArrowheads="1"/>
          </p:cNvSpPr>
          <p:nvPr>
            <p:ph type="body" idx="1"/>
          </p:nvPr>
        </p:nvSpPr>
        <p:spPr/>
        <p:txBody>
          <a:bodyPr/>
          <a:lstStyle/>
          <a:p>
            <a:pPr algn="ctr">
              <a:buFontTx/>
              <a:buNone/>
            </a:pPr>
            <a:r>
              <a:rPr lang="en-US" sz="2000"/>
              <a:t>    </a:t>
            </a:r>
          </a:p>
        </p:txBody>
      </p:sp>
      <p:sp>
        <p:nvSpPr>
          <p:cNvPr id="133124" name="Text Box 4"/>
          <p:cNvSpPr txBox="1">
            <a:spLocks noChangeArrowheads="1"/>
          </p:cNvSpPr>
          <p:nvPr/>
        </p:nvSpPr>
        <p:spPr bwMode="auto">
          <a:xfrm>
            <a:off x="609600" y="1447800"/>
            <a:ext cx="7621587" cy="61976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3200" dirty="0"/>
              <a:t> Tub of favorite poetry books</a:t>
            </a:r>
          </a:p>
          <a:p>
            <a:pPr>
              <a:spcBef>
                <a:spcPct val="50000"/>
              </a:spcBef>
              <a:buFontTx/>
              <a:buChar char="•"/>
            </a:pPr>
            <a:r>
              <a:rPr lang="en-US" sz="3200" dirty="0"/>
              <a:t> Jump rope rhymes and tongue twisters</a:t>
            </a:r>
          </a:p>
          <a:p>
            <a:pPr>
              <a:spcBef>
                <a:spcPct val="50000"/>
              </a:spcBef>
              <a:buFontTx/>
              <a:buChar char="•"/>
            </a:pPr>
            <a:r>
              <a:rPr lang="en-US" sz="3200" dirty="0"/>
              <a:t> Songbooks</a:t>
            </a:r>
          </a:p>
          <a:p>
            <a:pPr>
              <a:spcBef>
                <a:spcPct val="50000"/>
              </a:spcBef>
              <a:buFontTx/>
              <a:buChar char="•"/>
            </a:pPr>
            <a:r>
              <a:rPr lang="en-US" sz="3200" dirty="0"/>
              <a:t> Paper, pencils, crayons</a:t>
            </a:r>
          </a:p>
          <a:p>
            <a:pPr>
              <a:spcBef>
                <a:spcPct val="50000"/>
              </a:spcBef>
              <a:buFontTx/>
              <a:buChar char="•"/>
            </a:pPr>
            <a:r>
              <a:rPr lang="en-US" sz="3200" dirty="0"/>
              <a:t> Magazine pictures</a:t>
            </a:r>
          </a:p>
          <a:p>
            <a:pPr>
              <a:spcBef>
                <a:spcPct val="50000"/>
              </a:spcBef>
              <a:buFontTx/>
              <a:buChar char="•"/>
            </a:pPr>
            <a:r>
              <a:rPr lang="en-US" sz="3200" dirty="0"/>
              <a:t> Copies of student written poems</a:t>
            </a:r>
          </a:p>
          <a:p>
            <a:pPr>
              <a:spcBef>
                <a:spcPct val="50000"/>
              </a:spcBef>
              <a:buFontTx/>
              <a:buChar char="•"/>
            </a:pPr>
            <a:r>
              <a:rPr lang="en-US" sz="3200" dirty="0"/>
              <a:t>Poems copied onto large chart paper</a:t>
            </a:r>
          </a:p>
          <a:p>
            <a:pPr>
              <a:spcBef>
                <a:spcPct val="50000"/>
              </a:spcBef>
              <a:buFontTx/>
              <a:buChar char="•"/>
            </a:pPr>
            <a:endParaRPr lang="en-US" sz="3200" dirty="0"/>
          </a:p>
          <a:p>
            <a:pPr>
              <a:spcBef>
                <a:spcPct val="50000"/>
              </a:spcBef>
              <a:buFontTx/>
              <a:buChar char="•"/>
            </a:pPr>
            <a:endParaRPr lang="en-US" sz="3200" dirty="0"/>
          </a:p>
          <a:p>
            <a:pPr>
              <a:spcBef>
                <a:spcPct val="50000"/>
              </a:spcBef>
              <a:buFontTx/>
              <a:buChar char="•"/>
            </a:pPr>
            <a:endParaRPr lang="en-US" sz="3200" dirty="0"/>
          </a:p>
        </p:txBody>
      </p:sp>
    </p:spTree>
    <p:extLst>
      <p:ext uri="{BB962C8B-B14F-4D97-AF65-F5344CB8AC3E}">
        <p14:creationId xmlns:p14="http://schemas.microsoft.com/office/powerpoint/2010/main" val="3423417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gn="ctr"/>
            <a:r>
              <a:rPr lang="en-US" sz="2800" dirty="0">
                <a:latin typeface="Kristen ITC" pitchFamily="66" charset="0"/>
              </a:rPr>
              <a:t>Introduce the Poetry Work </a:t>
            </a:r>
            <a:r>
              <a:rPr lang="en-US" sz="2800" dirty="0" smtClean="0">
                <a:latin typeface="Kristen ITC" pitchFamily="66" charset="0"/>
              </a:rPr>
              <a:t>Station</a:t>
            </a:r>
            <a:r>
              <a:rPr lang="en-US" sz="2800" dirty="0">
                <a:latin typeface="Kristen ITC" pitchFamily="66" charset="0"/>
              </a:rPr>
              <a:t/>
            </a:r>
            <a:br>
              <a:rPr lang="en-US" sz="2800" dirty="0">
                <a:latin typeface="Kristen ITC" pitchFamily="66" charset="0"/>
              </a:rPr>
            </a:br>
            <a:r>
              <a:rPr lang="en-US" sz="2800" dirty="0">
                <a:latin typeface="Kristen ITC" pitchFamily="66" charset="0"/>
              </a:rPr>
              <a:t>by modeling:</a:t>
            </a:r>
            <a:endParaRPr lang="en-US" sz="2400" dirty="0">
              <a:latin typeface="Kristen ITC" pitchFamily="66" charset="0"/>
            </a:endParaRPr>
          </a:p>
        </p:txBody>
      </p:sp>
      <p:sp>
        <p:nvSpPr>
          <p:cNvPr id="135171" name="Rectangle 3"/>
          <p:cNvSpPr>
            <a:spLocks noGrp="1" noChangeArrowheads="1"/>
          </p:cNvSpPr>
          <p:nvPr>
            <p:ph type="body" idx="1"/>
          </p:nvPr>
        </p:nvSpPr>
        <p:spPr/>
        <p:txBody>
          <a:bodyPr/>
          <a:lstStyle/>
          <a:p>
            <a:pPr algn="ctr">
              <a:buFontTx/>
              <a:buNone/>
            </a:pPr>
            <a:r>
              <a:rPr lang="en-US" sz="2000" dirty="0"/>
              <a:t>    </a:t>
            </a:r>
          </a:p>
        </p:txBody>
      </p:sp>
      <p:sp>
        <p:nvSpPr>
          <p:cNvPr id="135172" name="Text Box 4"/>
          <p:cNvSpPr txBox="1">
            <a:spLocks noChangeArrowheads="1"/>
          </p:cNvSpPr>
          <p:nvPr/>
        </p:nvSpPr>
        <p:spPr bwMode="auto">
          <a:xfrm>
            <a:off x="457200" y="1524000"/>
            <a:ext cx="6584950" cy="501675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3200" dirty="0"/>
              <a:t> How to read a poem fluently</a:t>
            </a:r>
          </a:p>
          <a:p>
            <a:pPr>
              <a:spcBef>
                <a:spcPct val="50000"/>
              </a:spcBef>
              <a:buFontTx/>
              <a:buChar char="•"/>
            </a:pPr>
            <a:r>
              <a:rPr lang="en-US" sz="3200" dirty="0"/>
              <a:t> How to read with good expression</a:t>
            </a:r>
          </a:p>
          <a:p>
            <a:pPr>
              <a:spcBef>
                <a:spcPct val="50000"/>
              </a:spcBef>
              <a:buFontTx/>
              <a:buChar char="•"/>
            </a:pPr>
            <a:r>
              <a:rPr lang="en-US" sz="3200" dirty="0"/>
              <a:t> How to find rhyming words</a:t>
            </a:r>
          </a:p>
          <a:p>
            <a:pPr>
              <a:spcBef>
                <a:spcPct val="50000"/>
              </a:spcBef>
              <a:buFontTx/>
              <a:buChar char="•"/>
            </a:pPr>
            <a:r>
              <a:rPr lang="en-US" sz="3200" dirty="0"/>
              <a:t> How to make connections</a:t>
            </a:r>
          </a:p>
          <a:p>
            <a:pPr>
              <a:spcBef>
                <a:spcPct val="50000"/>
              </a:spcBef>
              <a:buFontTx/>
              <a:buChar char="•"/>
            </a:pPr>
            <a:r>
              <a:rPr lang="en-US" sz="3200" dirty="0"/>
              <a:t> How to create visual images</a:t>
            </a:r>
          </a:p>
          <a:p>
            <a:pPr>
              <a:spcBef>
                <a:spcPct val="50000"/>
              </a:spcBef>
              <a:buFontTx/>
              <a:buChar char="•"/>
            </a:pPr>
            <a:r>
              <a:rPr lang="en-US" sz="3200" dirty="0"/>
              <a:t> How to write a poem</a:t>
            </a:r>
          </a:p>
          <a:p>
            <a:pPr>
              <a:spcBef>
                <a:spcPct val="50000"/>
              </a:spcBef>
              <a:buFontTx/>
              <a:buChar char="•"/>
            </a:pPr>
            <a:r>
              <a:rPr lang="en-US" sz="3200" dirty="0"/>
              <a:t> How to buddy read a </a:t>
            </a:r>
            <a:r>
              <a:rPr lang="en-US" sz="3200" dirty="0" smtClean="0"/>
              <a:t>poem</a:t>
            </a:r>
            <a:endParaRPr lang="en-US" sz="3200" dirty="0"/>
          </a:p>
        </p:txBody>
      </p:sp>
    </p:spTree>
    <p:extLst>
      <p:ext uri="{BB962C8B-B14F-4D97-AF65-F5344CB8AC3E}">
        <p14:creationId xmlns:p14="http://schemas.microsoft.com/office/powerpoint/2010/main" val="530756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gn="ctr"/>
            <a:r>
              <a:rPr lang="en-US" sz="2800">
                <a:latin typeface="Kristen ITC" pitchFamily="66" charset="0"/>
              </a:rPr>
              <a:t>Ways to keep the Station Going</a:t>
            </a:r>
            <a:br>
              <a:rPr lang="en-US" sz="2800">
                <a:latin typeface="Kristen ITC" pitchFamily="66" charset="0"/>
              </a:rPr>
            </a:br>
            <a:r>
              <a:rPr lang="en-US" sz="2800">
                <a:latin typeface="Kristen ITC" pitchFamily="66" charset="0"/>
              </a:rPr>
              <a:t>Throughout the Year</a:t>
            </a:r>
            <a:endParaRPr lang="en-US" sz="2400">
              <a:latin typeface="Kristen ITC" pitchFamily="66" charset="0"/>
            </a:endParaRPr>
          </a:p>
        </p:txBody>
      </p:sp>
      <p:sp>
        <p:nvSpPr>
          <p:cNvPr id="137219" name="Rectangle 3"/>
          <p:cNvSpPr>
            <a:spLocks noGrp="1" noChangeArrowheads="1"/>
          </p:cNvSpPr>
          <p:nvPr>
            <p:ph type="body" idx="1"/>
          </p:nvPr>
        </p:nvSpPr>
        <p:spPr/>
        <p:txBody>
          <a:bodyPr/>
          <a:lstStyle/>
          <a:p>
            <a:pPr algn="ctr">
              <a:buFontTx/>
              <a:buNone/>
            </a:pPr>
            <a:r>
              <a:rPr lang="en-US" sz="2000"/>
              <a:t>    </a:t>
            </a:r>
          </a:p>
        </p:txBody>
      </p:sp>
      <p:sp>
        <p:nvSpPr>
          <p:cNvPr id="137220" name="Text Box 4"/>
          <p:cNvSpPr txBox="1">
            <a:spLocks noChangeArrowheads="1"/>
          </p:cNvSpPr>
          <p:nvPr/>
        </p:nvSpPr>
        <p:spPr bwMode="auto">
          <a:xfrm>
            <a:off x="228600" y="1646238"/>
            <a:ext cx="8915400" cy="4278094"/>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sz="3200" dirty="0"/>
              <a:t> Change the poems as often as needed</a:t>
            </a:r>
          </a:p>
          <a:p>
            <a:pPr>
              <a:spcBef>
                <a:spcPct val="50000"/>
              </a:spcBef>
              <a:buFontTx/>
              <a:buChar char="•"/>
            </a:pPr>
            <a:r>
              <a:rPr lang="en-US" sz="3200" dirty="0"/>
              <a:t> Add new poetry books</a:t>
            </a:r>
          </a:p>
          <a:p>
            <a:pPr>
              <a:spcBef>
                <a:spcPct val="50000"/>
              </a:spcBef>
              <a:buFontTx/>
              <a:buChar char="•"/>
            </a:pPr>
            <a:r>
              <a:rPr lang="en-US" sz="3200" dirty="0"/>
              <a:t> Add a new poet study tub</a:t>
            </a:r>
          </a:p>
          <a:p>
            <a:pPr>
              <a:spcBef>
                <a:spcPct val="50000"/>
              </a:spcBef>
              <a:buFontTx/>
              <a:buChar char="•"/>
            </a:pPr>
            <a:r>
              <a:rPr lang="en-US" sz="3200" dirty="0"/>
              <a:t> Add a new kind of paper for copying </a:t>
            </a:r>
            <a:r>
              <a:rPr lang="en-US" sz="3200" dirty="0" smtClean="0"/>
              <a:t>poems</a:t>
            </a:r>
            <a:endParaRPr lang="en-US" sz="3200" dirty="0"/>
          </a:p>
          <a:p>
            <a:pPr>
              <a:spcBef>
                <a:spcPct val="50000"/>
              </a:spcBef>
              <a:buFontTx/>
              <a:buChar char="•"/>
            </a:pPr>
            <a:r>
              <a:rPr lang="en-US" sz="3200" dirty="0"/>
              <a:t> Provide shape paper for copying poems</a:t>
            </a:r>
          </a:p>
          <a:p>
            <a:pPr>
              <a:spcBef>
                <a:spcPct val="50000"/>
              </a:spcBef>
              <a:buFontTx/>
              <a:buChar char="•"/>
            </a:pPr>
            <a:r>
              <a:rPr lang="en-US" sz="3200" dirty="0"/>
              <a:t> Add a new medium for illustrating poems</a:t>
            </a:r>
          </a:p>
        </p:txBody>
      </p:sp>
    </p:spTree>
    <p:extLst>
      <p:ext uri="{BB962C8B-B14F-4D97-AF65-F5344CB8AC3E}">
        <p14:creationId xmlns:p14="http://schemas.microsoft.com/office/powerpoint/2010/main" val="200192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Drama Work Station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81286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gn="ctr"/>
            <a:r>
              <a:rPr lang="en-US" sz="2800"/>
              <a:t>Drama Work Station</a:t>
            </a:r>
            <a:br>
              <a:rPr lang="en-US" sz="2800"/>
            </a:br>
            <a:r>
              <a:rPr lang="en-US" sz="2400">
                <a:latin typeface="Kristen ITC" pitchFamily="66" charset="0"/>
              </a:rPr>
              <a:t>Highlights and Overview</a:t>
            </a:r>
          </a:p>
        </p:txBody>
      </p:sp>
      <p:sp>
        <p:nvSpPr>
          <p:cNvPr id="97283" name="Rectangle 3"/>
          <p:cNvSpPr>
            <a:spLocks noGrp="1" noChangeArrowheads="1"/>
          </p:cNvSpPr>
          <p:nvPr>
            <p:ph type="body" idx="1"/>
          </p:nvPr>
        </p:nvSpPr>
        <p:spPr/>
        <p:txBody>
          <a:bodyPr/>
          <a:lstStyle/>
          <a:p>
            <a:pPr>
              <a:lnSpc>
                <a:spcPct val="80000"/>
              </a:lnSpc>
              <a:buFontTx/>
              <a:buNone/>
            </a:pPr>
            <a:r>
              <a:rPr lang="en-US" sz="2000" dirty="0"/>
              <a:t>	The drama work station is the place to “improve reading comprehension and fluency, as well as to encourage creative expression”.  Children enthusiastically visit this station to read plays and retell stories.  It is a “space where oral language related to books can flourish. The more the children read, the better they get at reading.”  Activities designed to engage and promote student learning at this station include:</a:t>
            </a:r>
          </a:p>
          <a:p>
            <a:pPr>
              <a:lnSpc>
                <a:spcPct val="80000"/>
              </a:lnSpc>
            </a:pPr>
            <a:r>
              <a:rPr lang="en-US" sz="2000" dirty="0"/>
              <a:t>Retelling a familiar book.</a:t>
            </a:r>
          </a:p>
          <a:p>
            <a:pPr>
              <a:lnSpc>
                <a:spcPct val="80000"/>
              </a:lnSpc>
            </a:pPr>
            <a:r>
              <a:rPr lang="en-US" sz="2000" dirty="0"/>
              <a:t>Using puppets, props, and dramatic pieces to retell a familiar book.</a:t>
            </a:r>
          </a:p>
          <a:p>
            <a:pPr>
              <a:lnSpc>
                <a:spcPct val="80000"/>
              </a:lnSpc>
            </a:pPr>
            <a:r>
              <a:rPr lang="en-US" sz="2000" dirty="0"/>
              <a:t>Reading a familiar play, reader’s theater script, or a student authored play.</a:t>
            </a:r>
          </a:p>
          <a:p>
            <a:pPr>
              <a:lnSpc>
                <a:spcPct val="80000"/>
              </a:lnSpc>
            </a:pPr>
            <a:r>
              <a:rPr lang="en-US" sz="2000" dirty="0"/>
              <a:t>Writing ads for the play students will enact and/or audio taping a performance</a:t>
            </a:r>
            <a:r>
              <a:rPr lang="en-US" sz="2000" dirty="0" smtClean="0"/>
              <a:t>.</a:t>
            </a:r>
          </a:p>
          <a:p>
            <a:pPr>
              <a:lnSpc>
                <a:spcPct val="80000"/>
              </a:lnSpc>
            </a:pPr>
            <a:r>
              <a:rPr lang="en-US" sz="2000" dirty="0" smtClean="0"/>
              <a:t>Use the Reader’s Theater Anthology from Reading Street for scripts</a:t>
            </a:r>
            <a:endParaRPr lang="en-US" sz="2000" dirty="0"/>
          </a:p>
          <a:p>
            <a:pPr>
              <a:lnSpc>
                <a:spcPct val="80000"/>
              </a:lnSpc>
              <a:buFontTx/>
              <a:buNone/>
            </a:pPr>
            <a:endParaRPr lang="en-US" sz="2000" dirty="0"/>
          </a:p>
        </p:txBody>
      </p:sp>
    </p:spTree>
    <p:extLst>
      <p:ext uri="{BB962C8B-B14F-4D97-AF65-F5344CB8AC3E}">
        <p14:creationId xmlns:p14="http://schemas.microsoft.com/office/powerpoint/2010/main" val="1029485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200400"/>
            <a:ext cx="8686800" cy="1463040"/>
          </a:xfrm>
        </p:spPr>
        <p:txBody>
          <a:bodyPr/>
          <a:lstStyle/>
          <a:p>
            <a:r>
              <a:rPr lang="en-US" dirty="0" smtClean="0"/>
              <a:t>Pocket Chart Work Station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5664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endParaRPr lang="en-US"/>
          </a:p>
        </p:txBody>
      </p:sp>
      <p:sp>
        <p:nvSpPr>
          <p:cNvPr id="150531" name="Rectangle 3"/>
          <p:cNvSpPr>
            <a:spLocks noGrp="1" noChangeArrowheads="1"/>
          </p:cNvSpPr>
          <p:nvPr>
            <p:ph type="body" idx="1"/>
          </p:nvPr>
        </p:nvSpPr>
        <p:spPr/>
        <p:txBody>
          <a:bodyPr/>
          <a:lstStyle/>
          <a:p>
            <a:pPr algn="ctr">
              <a:buFontTx/>
              <a:buNone/>
            </a:pPr>
            <a:r>
              <a:rPr lang="en-US" b="1" dirty="0"/>
              <a:t>Chapter 1  What is a Literacy Work Station</a:t>
            </a:r>
            <a:r>
              <a:rPr lang="en-US" dirty="0"/>
              <a:t>?</a:t>
            </a:r>
          </a:p>
          <a:p>
            <a:pPr algn="ctr">
              <a:buFontTx/>
              <a:buNone/>
            </a:pPr>
            <a:endParaRPr lang="en-US" dirty="0"/>
          </a:p>
          <a:p>
            <a:pPr>
              <a:buFontTx/>
              <a:buNone/>
            </a:pPr>
            <a:r>
              <a:rPr lang="en-US" dirty="0"/>
              <a:t>Dillard’s definition: An area within the classroom where students work alone or interact with others, using instructional materials to explore and expand literacy.  It is a place where a variety of activities reinforce, or extend learning, often without assistance of the teacher.  It is a time for children to practice reading, writing, listening and working with letters and words.</a:t>
            </a:r>
          </a:p>
        </p:txBody>
      </p:sp>
    </p:spTree>
    <p:extLst>
      <p:ext uri="{BB962C8B-B14F-4D97-AF65-F5344CB8AC3E}">
        <p14:creationId xmlns:p14="http://schemas.microsoft.com/office/powerpoint/2010/main" val="394544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to Do</a:t>
            </a:r>
            <a:endParaRPr lang="en-US" dirty="0"/>
          </a:p>
        </p:txBody>
      </p:sp>
      <p:sp>
        <p:nvSpPr>
          <p:cNvPr id="6" name="Content Placeholder 5"/>
          <p:cNvSpPr>
            <a:spLocks noGrp="1"/>
          </p:cNvSpPr>
          <p:nvPr>
            <p:ph idx="1"/>
          </p:nvPr>
        </p:nvSpPr>
        <p:spPr/>
        <p:txBody>
          <a:bodyPr/>
          <a:lstStyle/>
          <a:p>
            <a:r>
              <a:rPr lang="en-US" dirty="0" smtClean="0"/>
              <a:t>Write up Sing with Me songs on sentence strips, cut into words, and students put it together like a puzzle</a:t>
            </a:r>
          </a:p>
          <a:p>
            <a:r>
              <a:rPr lang="en-US" dirty="0" smtClean="0"/>
              <a:t>Other songs</a:t>
            </a:r>
          </a:p>
          <a:p>
            <a:r>
              <a:rPr lang="en-US" dirty="0" smtClean="0"/>
              <a:t>Nursery Rhymes</a:t>
            </a:r>
          </a:p>
          <a:p>
            <a:r>
              <a:rPr lang="en-US" dirty="0" smtClean="0"/>
              <a:t>Familiar Poems</a:t>
            </a:r>
          </a:p>
          <a:p>
            <a:r>
              <a:rPr lang="en-US" dirty="0" smtClean="0"/>
              <a:t>Anything that can be sorted, sequenced or matched</a:t>
            </a:r>
          </a:p>
          <a:p>
            <a:r>
              <a:rPr lang="en-US" dirty="0" smtClean="0"/>
              <a:t>Could be as simple as putting in letter cards and have them do “making words”—see example</a:t>
            </a:r>
          </a:p>
          <a:p>
            <a:endParaRPr lang="en-US" dirty="0"/>
          </a:p>
        </p:txBody>
      </p:sp>
    </p:spTree>
    <p:extLst>
      <p:ext uri="{BB962C8B-B14F-4D97-AF65-F5344CB8AC3E}">
        <p14:creationId xmlns:p14="http://schemas.microsoft.com/office/powerpoint/2010/main" val="3662851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Big Book Work Station</a:t>
            </a:r>
            <a:endParaRPr lang="en-US" sz="66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62092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Books</a:t>
            </a:r>
            <a:endParaRPr lang="en-US" dirty="0"/>
          </a:p>
        </p:txBody>
      </p:sp>
      <p:sp>
        <p:nvSpPr>
          <p:cNvPr id="3" name="Content Placeholder 2"/>
          <p:cNvSpPr>
            <a:spLocks noGrp="1"/>
          </p:cNvSpPr>
          <p:nvPr>
            <p:ph idx="1"/>
          </p:nvPr>
        </p:nvSpPr>
        <p:spPr/>
        <p:txBody>
          <a:bodyPr>
            <a:normAutofit lnSpcReduction="10000"/>
          </a:bodyPr>
          <a:lstStyle/>
          <a:p>
            <a:r>
              <a:rPr lang="en-US" dirty="0" smtClean="0"/>
              <a:t>Give students access to the big book from the Reading Street Materials</a:t>
            </a:r>
          </a:p>
          <a:p>
            <a:pPr lvl="1"/>
            <a:r>
              <a:rPr lang="en-US" dirty="0" smtClean="0"/>
              <a:t>Students can:</a:t>
            </a:r>
          </a:p>
          <a:p>
            <a:pPr lvl="2"/>
            <a:r>
              <a:rPr lang="en-US" dirty="0" smtClean="0"/>
              <a:t>Point to words (one-to-one matching)</a:t>
            </a:r>
          </a:p>
          <a:p>
            <a:pPr lvl="2"/>
            <a:r>
              <a:rPr lang="en-US" dirty="0" smtClean="0"/>
              <a:t>Practice reading the pages with a pointer</a:t>
            </a:r>
          </a:p>
          <a:p>
            <a:pPr lvl="2"/>
            <a:r>
              <a:rPr lang="en-US" dirty="0" smtClean="0"/>
              <a:t>Talk about favorite parts of big book story</a:t>
            </a:r>
          </a:p>
          <a:p>
            <a:pPr lvl="2"/>
            <a:r>
              <a:rPr lang="en-US" dirty="0" smtClean="0"/>
              <a:t>Write a book review </a:t>
            </a:r>
          </a:p>
          <a:p>
            <a:pPr lvl="2"/>
            <a:r>
              <a:rPr lang="en-US" dirty="0" smtClean="0"/>
              <a:t>Use wiki sticks to highlight high frequency words, word families or other phonics components you have been focusing on (inflectional endings, vowel teams, etc.)</a:t>
            </a:r>
          </a:p>
          <a:p>
            <a:pPr lvl="2"/>
            <a:r>
              <a:rPr lang="en-US" dirty="0" smtClean="0"/>
              <a:t>Substitute words in story—use a post-it and cover the words with a synonym</a:t>
            </a:r>
          </a:p>
          <a:p>
            <a:pPr lvl="2"/>
            <a:r>
              <a:rPr lang="en-US" dirty="0" smtClean="0"/>
              <a:t>Use highlighter tape to highlight words you can read and practice reading those words</a:t>
            </a:r>
          </a:p>
          <a:p>
            <a:pPr lvl="2"/>
            <a:r>
              <a:rPr lang="en-US" dirty="0" smtClean="0"/>
              <a:t>Write connections on sticky notes.</a:t>
            </a:r>
          </a:p>
        </p:txBody>
      </p:sp>
    </p:spTree>
    <p:extLst>
      <p:ext uri="{BB962C8B-B14F-4D97-AF65-F5344CB8AC3E}">
        <p14:creationId xmlns:p14="http://schemas.microsoft.com/office/powerpoint/2010/main" val="1040159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Writing Work Station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42089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Work Station</a:t>
            </a:r>
            <a:endParaRPr lang="en-US" dirty="0"/>
          </a:p>
        </p:txBody>
      </p:sp>
      <p:sp>
        <p:nvSpPr>
          <p:cNvPr id="3" name="Content Placeholder 2"/>
          <p:cNvSpPr>
            <a:spLocks noGrp="1"/>
          </p:cNvSpPr>
          <p:nvPr>
            <p:ph idx="1"/>
          </p:nvPr>
        </p:nvSpPr>
        <p:spPr/>
        <p:txBody>
          <a:bodyPr/>
          <a:lstStyle/>
          <a:p>
            <a:r>
              <a:rPr lang="en-US" dirty="0" smtClean="0"/>
              <a:t>Students sit near the word wall.  </a:t>
            </a:r>
          </a:p>
          <a:p>
            <a:r>
              <a:rPr lang="en-US" dirty="0" smtClean="0"/>
              <a:t>Students have access to all the tools they need nearby:  pencils, crayons, paper, etc.</a:t>
            </a:r>
          </a:p>
          <a:p>
            <a:r>
              <a:rPr lang="en-US" dirty="0" smtClean="0"/>
              <a:t>Use a help board to generate ideas</a:t>
            </a:r>
          </a:p>
          <a:p>
            <a:endParaRPr lang="en-US" dirty="0"/>
          </a:p>
        </p:txBody>
      </p:sp>
    </p:spTree>
    <p:extLst>
      <p:ext uri="{BB962C8B-B14F-4D97-AF65-F5344CB8AC3E}">
        <p14:creationId xmlns:p14="http://schemas.microsoft.com/office/powerpoint/2010/main" val="1500316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Board</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47244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888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Help Board</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5791200" cy="472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390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Center</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608665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Listening Center</a:t>
            </a:r>
            <a:endParaRPr lang="en-US" dirty="0"/>
          </a:p>
        </p:txBody>
      </p:sp>
      <p:sp>
        <p:nvSpPr>
          <p:cNvPr id="5" name="Content Placeholder 4"/>
          <p:cNvSpPr>
            <a:spLocks noGrp="1"/>
          </p:cNvSpPr>
          <p:nvPr>
            <p:ph idx="1"/>
          </p:nvPr>
        </p:nvSpPr>
        <p:spPr/>
        <p:txBody>
          <a:bodyPr/>
          <a:lstStyle/>
          <a:p>
            <a:r>
              <a:rPr lang="en-US" dirty="0" smtClean="0"/>
              <a:t>Listen to the weekly selection on </a:t>
            </a:r>
            <a:r>
              <a:rPr lang="en-US" dirty="0" err="1" smtClean="0"/>
              <a:t>iPad</a:t>
            </a:r>
            <a:r>
              <a:rPr lang="en-US" dirty="0" smtClean="0"/>
              <a:t>/Computer/CD</a:t>
            </a:r>
          </a:p>
          <a:p>
            <a:r>
              <a:rPr lang="en-US" dirty="0" smtClean="0"/>
              <a:t>Cheap headphones—at dollar stores</a:t>
            </a:r>
          </a:p>
          <a:p>
            <a:r>
              <a:rPr lang="en-US" dirty="0" smtClean="0"/>
              <a:t>Books on CD—book orders, library system</a:t>
            </a:r>
          </a:p>
          <a:p>
            <a:r>
              <a:rPr lang="en-US" dirty="0" smtClean="0"/>
              <a:t>Record the title of the book, author and what they liked about the story upon finishing</a:t>
            </a:r>
          </a:p>
          <a:p>
            <a:pPr lvl="1"/>
            <a:r>
              <a:rPr lang="en-US" dirty="0" smtClean="0"/>
              <a:t>Non-writers—draw a picture of your favorite part of the story</a:t>
            </a:r>
          </a:p>
          <a:p>
            <a:pPr lvl="1"/>
            <a:r>
              <a:rPr lang="en-US" dirty="0" smtClean="0"/>
              <a:t>Reading Response Sheet (handout)</a:t>
            </a:r>
          </a:p>
          <a:p>
            <a:endParaRPr lang="en-US" dirty="0"/>
          </a:p>
        </p:txBody>
      </p:sp>
    </p:spTree>
    <p:extLst>
      <p:ext uri="{BB962C8B-B14F-4D97-AF65-F5344CB8AC3E}">
        <p14:creationId xmlns:p14="http://schemas.microsoft.com/office/powerpoint/2010/main" val="94629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Work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Letter Sorts (stick, circle, dot, hump, tail, slant)</a:t>
            </a:r>
          </a:p>
          <a:p>
            <a:r>
              <a:rPr lang="en-US" dirty="0" smtClean="0"/>
              <a:t>Word Sorts—Sort word wall words by</a:t>
            </a:r>
          </a:p>
          <a:p>
            <a:pPr lvl="1"/>
            <a:r>
              <a:rPr lang="en-US" dirty="0" smtClean="0"/>
              <a:t>One letter (or two, or three, or four)</a:t>
            </a:r>
          </a:p>
          <a:p>
            <a:pPr lvl="1"/>
            <a:r>
              <a:rPr lang="en-US" dirty="0" smtClean="0"/>
              <a:t>One syllable (or two, or three, or four)</a:t>
            </a:r>
          </a:p>
          <a:p>
            <a:pPr lvl="1"/>
            <a:r>
              <a:rPr lang="en-US" dirty="0" smtClean="0"/>
              <a:t>Short a (short e, etc.)</a:t>
            </a:r>
          </a:p>
          <a:p>
            <a:pPr lvl="1"/>
            <a:r>
              <a:rPr lang="en-US" dirty="0" smtClean="0"/>
              <a:t>Long a (long e, long </a:t>
            </a:r>
            <a:r>
              <a:rPr lang="en-US" dirty="0" err="1" smtClean="0"/>
              <a:t>i</a:t>
            </a:r>
            <a:r>
              <a:rPr lang="en-US" dirty="0" smtClean="0"/>
              <a:t>, etc.)</a:t>
            </a:r>
          </a:p>
          <a:p>
            <a:pPr lvl="1"/>
            <a:r>
              <a:rPr lang="en-US" dirty="0" smtClean="0"/>
              <a:t>Silent e</a:t>
            </a:r>
          </a:p>
          <a:p>
            <a:pPr lvl="1"/>
            <a:r>
              <a:rPr lang="en-US" dirty="0" smtClean="0"/>
              <a:t>Nouns (verbs, adjectives, etc.)</a:t>
            </a:r>
          </a:p>
          <a:p>
            <a:pPr lvl="1"/>
            <a:r>
              <a:rPr lang="en-US" dirty="0" smtClean="0"/>
              <a:t>Animals (colors, people, numbers)</a:t>
            </a:r>
          </a:p>
          <a:p>
            <a:r>
              <a:rPr lang="en-US" dirty="0" smtClean="0"/>
              <a:t>Letter formation letters on sandpaper</a:t>
            </a:r>
          </a:p>
          <a:p>
            <a:r>
              <a:rPr lang="en-US" dirty="0" smtClean="0"/>
              <a:t>Build words from word wall using magnetic letters or letter tiles</a:t>
            </a:r>
          </a:p>
          <a:p>
            <a:r>
              <a:rPr lang="en-US" dirty="0" smtClean="0"/>
              <a:t>Play </a:t>
            </a:r>
            <a:r>
              <a:rPr lang="en-US" dirty="0"/>
              <a:t>dough/clay to make letters or words</a:t>
            </a:r>
          </a:p>
          <a:p>
            <a:r>
              <a:rPr lang="en-US" dirty="0"/>
              <a:t>Letter stamps and stamp pads (names, word wall words, etc.)</a:t>
            </a:r>
          </a:p>
          <a:p>
            <a:endParaRPr lang="en-US" dirty="0"/>
          </a:p>
        </p:txBody>
      </p:sp>
    </p:spTree>
    <p:extLst>
      <p:ext uri="{BB962C8B-B14F-4D97-AF65-F5344CB8AC3E}">
        <p14:creationId xmlns:p14="http://schemas.microsoft.com/office/powerpoint/2010/main" val="197591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endParaRPr lang="en-US"/>
          </a:p>
        </p:txBody>
      </p:sp>
      <p:sp>
        <p:nvSpPr>
          <p:cNvPr id="156675" name="Rectangle 3"/>
          <p:cNvSpPr>
            <a:spLocks noGrp="1" noChangeArrowheads="1"/>
          </p:cNvSpPr>
          <p:nvPr>
            <p:ph type="body" idx="1"/>
          </p:nvPr>
        </p:nvSpPr>
        <p:spPr/>
        <p:txBody>
          <a:bodyPr/>
          <a:lstStyle/>
          <a:p>
            <a:pPr algn="ctr">
              <a:buFontTx/>
              <a:buNone/>
            </a:pPr>
            <a:r>
              <a:rPr lang="en-US" b="1"/>
              <a:t>Points to Ponder</a:t>
            </a:r>
          </a:p>
          <a:p>
            <a:pPr>
              <a:buFontTx/>
              <a:buNone/>
            </a:pPr>
            <a:r>
              <a:rPr lang="en-US" u="sng"/>
              <a:t>Literacy Work Stations:</a:t>
            </a:r>
          </a:p>
          <a:p>
            <a:r>
              <a:rPr lang="en-US"/>
              <a:t>Are not something extra. They are not “fillers of time.”</a:t>
            </a:r>
          </a:p>
          <a:p>
            <a:r>
              <a:rPr lang="en-US"/>
              <a:t>They should replace worksheets</a:t>
            </a:r>
          </a:p>
          <a:p>
            <a:r>
              <a:rPr lang="en-US"/>
              <a:t>They provide choices that are relevant, personal and engaging.</a:t>
            </a:r>
          </a:p>
          <a:p>
            <a:r>
              <a:rPr lang="en-US"/>
              <a:t>Should be set up for student success</a:t>
            </a:r>
          </a:p>
        </p:txBody>
      </p:sp>
    </p:spTree>
    <p:extLst>
      <p:ext uri="{BB962C8B-B14F-4D97-AF65-F5344CB8AC3E}">
        <p14:creationId xmlns:p14="http://schemas.microsoft.com/office/powerpoint/2010/main" val="2532987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Word Work</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grade chunk lists</a:t>
            </a:r>
          </a:p>
          <a:p>
            <a:pPr lvl="1"/>
            <a:r>
              <a:rPr lang="en-US" dirty="0" smtClean="0"/>
              <a:t>Sort the words—word cards</a:t>
            </a:r>
          </a:p>
          <a:p>
            <a:pPr lvl="1"/>
            <a:r>
              <a:rPr lang="en-US" dirty="0" smtClean="0"/>
              <a:t>Make the words with magnetic letters or tiles or pasta</a:t>
            </a:r>
          </a:p>
          <a:p>
            <a:pPr lvl="1"/>
            <a:r>
              <a:rPr lang="en-US" dirty="0" smtClean="0"/>
              <a:t>Trace the word</a:t>
            </a:r>
          </a:p>
          <a:p>
            <a:pPr lvl="1"/>
            <a:r>
              <a:rPr lang="en-US" dirty="0" smtClean="0"/>
              <a:t>Write the word</a:t>
            </a:r>
            <a:endParaRPr lang="en-US" dirty="0"/>
          </a:p>
        </p:txBody>
      </p:sp>
    </p:spTree>
    <p:extLst>
      <p:ext uri="{BB962C8B-B14F-4D97-AF65-F5344CB8AC3E}">
        <p14:creationId xmlns:p14="http://schemas.microsoft.com/office/powerpoint/2010/main" val="3897344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Buddy Reading</a:t>
            </a:r>
            <a:endParaRPr lang="en-US" dirty="0"/>
          </a:p>
        </p:txBody>
      </p:sp>
      <p:sp>
        <p:nvSpPr>
          <p:cNvPr id="3" name="Content Placeholder 2"/>
          <p:cNvSpPr>
            <a:spLocks noGrp="1"/>
          </p:cNvSpPr>
          <p:nvPr>
            <p:ph idx="1"/>
          </p:nvPr>
        </p:nvSpPr>
        <p:spPr/>
        <p:txBody>
          <a:bodyPr/>
          <a:lstStyle/>
          <a:p>
            <a:r>
              <a:rPr lang="en-US" dirty="0" smtClean="0"/>
              <a:t>Procedure:</a:t>
            </a:r>
          </a:p>
          <a:p>
            <a:pPr lvl="1"/>
            <a:r>
              <a:rPr lang="en-US" dirty="0" smtClean="0"/>
              <a:t>A pair of students sit beside each other</a:t>
            </a:r>
          </a:p>
          <a:p>
            <a:pPr lvl="1"/>
            <a:r>
              <a:rPr lang="en-US" dirty="0" smtClean="0"/>
              <a:t>Each holds a copy of the same book</a:t>
            </a:r>
          </a:p>
          <a:p>
            <a:pPr lvl="1"/>
            <a:r>
              <a:rPr lang="en-US" dirty="0" smtClean="0"/>
              <a:t>Children take turns reading in a variety of ways (choral, echo, whisper, one page and alternate, read the whole book and then switch)</a:t>
            </a:r>
          </a:p>
          <a:p>
            <a:r>
              <a:rPr lang="en-US" dirty="0" smtClean="0"/>
              <a:t>Keep it fresh…</a:t>
            </a:r>
          </a:p>
          <a:p>
            <a:pPr lvl="1"/>
            <a:r>
              <a:rPr lang="en-US" dirty="0" smtClean="0"/>
              <a:t>Add new books over time</a:t>
            </a:r>
          </a:p>
          <a:p>
            <a:pPr lvl="1"/>
            <a:r>
              <a:rPr lang="en-US" dirty="0" smtClean="0"/>
              <a:t>Remove books that children have grown tired of.</a:t>
            </a:r>
          </a:p>
          <a:p>
            <a:pPr lvl="1"/>
            <a:r>
              <a:rPr lang="en-US" dirty="0" smtClean="0"/>
              <a:t>Add two pairs of matching glass </a:t>
            </a:r>
          </a:p>
          <a:p>
            <a:pPr lvl="1"/>
            <a:endParaRPr lang="en-US" dirty="0" smtClean="0"/>
          </a:p>
        </p:txBody>
      </p:sp>
    </p:spTree>
    <p:extLst>
      <p:ext uri="{BB962C8B-B14F-4D97-AF65-F5344CB8AC3E}">
        <p14:creationId xmlns:p14="http://schemas.microsoft.com/office/powerpoint/2010/main" val="3632328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the Room</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46232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Hunters</a:t>
            </a:r>
            <a:endParaRPr lang="en-US" dirty="0"/>
          </a:p>
        </p:txBody>
      </p:sp>
      <p:sp>
        <p:nvSpPr>
          <p:cNvPr id="3" name="Content Placeholder 2"/>
          <p:cNvSpPr>
            <a:spLocks noGrp="1"/>
          </p:cNvSpPr>
          <p:nvPr>
            <p:ph idx="1"/>
          </p:nvPr>
        </p:nvSpPr>
        <p:spPr/>
        <p:txBody>
          <a:bodyPr/>
          <a:lstStyle/>
          <a:p>
            <a:r>
              <a:rPr lang="en-US" dirty="0" smtClean="0"/>
              <a:t>Look around the room for words with the previous week’s/current week’s phonics and /or spelling focus</a:t>
            </a:r>
          </a:p>
          <a:p>
            <a:pPr lvl="1"/>
            <a:r>
              <a:rPr lang="en-US" dirty="0" smtClean="0"/>
              <a:t>Use fancy pointers or where fancy glasses</a:t>
            </a:r>
          </a:p>
          <a:p>
            <a:pPr lvl="1"/>
            <a:r>
              <a:rPr lang="en-US" dirty="0" smtClean="0"/>
              <a:t>Walk around with clipboards and record the words they find</a:t>
            </a:r>
          </a:p>
          <a:p>
            <a:pPr lvl="2"/>
            <a:r>
              <a:rPr lang="en-US" dirty="0" smtClean="0"/>
              <a:t>Sort the words into categories or groups</a:t>
            </a:r>
          </a:p>
          <a:p>
            <a:pPr lvl="2"/>
            <a:r>
              <a:rPr lang="en-US" dirty="0" smtClean="0"/>
              <a:t>Rainbow color the words</a:t>
            </a:r>
          </a:p>
          <a:p>
            <a:pPr lvl="2"/>
            <a:r>
              <a:rPr lang="en-US" dirty="0" smtClean="0"/>
              <a:t>Draw a sketches for the words</a:t>
            </a:r>
          </a:p>
          <a:p>
            <a:pPr lvl="2"/>
            <a:endParaRPr lang="en-US" dirty="0" smtClean="0"/>
          </a:p>
        </p:txBody>
      </p:sp>
    </p:spTree>
    <p:extLst>
      <p:ext uri="{BB962C8B-B14F-4D97-AF65-F5344CB8AC3E}">
        <p14:creationId xmlns:p14="http://schemas.microsoft.com/office/powerpoint/2010/main" val="3936664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Hangman with Word Wall</a:t>
            </a:r>
            <a:endParaRPr lang="en-US" dirty="0"/>
          </a:p>
        </p:txBody>
      </p:sp>
      <p:sp>
        <p:nvSpPr>
          <p:cNvPr id="3" name="Content Placeholder 2"/>
          <p:cNvSpPr>
            <a:spLocks noGrp="1"/>
          </p:cNvSpPr>
          <p:nvPr>
            <p:ph idx="1"/>
          </p:nvPr>
        </p:nvSpPr>
        <p:spPr/>
        <p:txBody>
          <a:bodyPr/>
          <a:lstStyle/>
          <a:p>
            <a:r>
              <a:rPr lang="en-US" dirty="0" smtClean="0"/>
              <a:t>Students play hangman using word wall words</a:t>
            </a:r>
          </a:p>
          <a:p>
            <a:endParaRPr lang="en-US" dirty="0"/>
          </a:p>
          <a:p>
            <a:endParaRPr lang="en-US" dirty="0" smtClean="0"/>
          </a:p>
          <a:p>
            <a:endParaRPr lang="en-US" dirty="0"/>
          </a:p>
          <a:p>
            <a:endParaRPr lang="en-US" dirty="0" smtClean="0"/>
          </a:p>
          <a:p>
            <a:endParaRPr lang="en-US" dirty="0"/>
          </a:p>
          <a:p>
            <a:r>
              <a:rPr lang="en-US" dirty="0" smtClean="0"/>
              <a:t>____  _____  _____  _____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9433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238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a:xfrm>
            <a:off x="0" y="-228600"/>
            <a:ext cx="9144000" cy="1371600"/>
          </a:xfrm>
        </p:spPr>
        <p:txBody>
          <a:bodyPr/>
          <a:lstStyle/>
          <a:p>
            <a:r>
              <a:rPr lang="en-US" sz="3200"/>
              <a:t>Reflections on Effective Differentiated Instruction</a:t>
            </a:r>
          </a:p>
        </p:txBody>
      </p:sp>
      <p:sp>
        <p:nvSpPr>
          <p:cNvPr id="135171" name="Rectangle 3"/>
          <p:cNvSpPr>
            <a:spLocks noGrp="1" noChangeArrowheads="1"/>
          </p:cNvSpPr>
          <p:nvPr>
            <p:ph sz="half" idx="1"/>
          </p:nvPr>
        </p:nvSpPr>
        <p:spPr>
          <a:xfrm>
            <a:off x="723900" y="914400"/>
            <a:ext cx="3810000" cy="4495800"/>
          </a:xfrm>
          <a:ln>
            <a:solidFill>
              <a:schemeClr val="tx1"/>
            </a:solidFill>
            <a:miter lim="800000"/>
            <a:headEnd/>
            <a:tailEnd/>
          </a:ln>
        </p:spPr>
        <p:txBody>
          <a:bodyPr/>
          <a:lstStyle/>
          <a:p>
            <a:pPr>
              <a:buFont typeface="Wingdings" pitchFamily="2" charset="2"/>
              <a:buNone/>
            </a:pPr>
            <a:r>
              <a:rPr lang="en-US" sz="2000"/>
              <a:t>Currently Do:</a:t>
            </a:r>
          </a:p>
        </p:txBody>
      </p:sp>
      <p:sp>
        <p:nvSpPr>
          <p:cNvPr id="135172" name="Rectangle 4"/>
          <p:cNvSpPr>
            <a:spLocks noGrp="1" noChangeArrowheads="1"/>
          </p:cNvSpPr>
          <p:nvPr>
            <p:ph sz="half" idx="2"/>
          </p:nvPr>
        </p:nvSpPr>
        <p:spPr>
          <a:xfrm>
            <a:off x="4648200" y="914400"/>
            <a:ext cx="3810000" cy="4495800"/>
          </a:xfrm>
          <a:ln>
            <a:solidFill>
              <a:schemeClr val="tx1"/>
            </a:solidFill>
            <a:miter lim="800000"/>
            <a:headEnd/>
            <a:tailEnd/>
          </a:ln>
        </p:spPr>
        <p:txBody>
          <a:bodyPr/>
          <a:lstStyle/>
          <a:p>
            <a:pPr>
              <a:buFont typeface="Wingdings" pitchFamily="2" charset="2"/>
              <a:buNone/>
            </a:pPr>
            <a:r>
              <a:rPr lang="en-US"/>
              <a:t>New Techniques:</a:t>
            </a:r>
          </a:p>
        </p:txBody>
      </p:sp>
      <p:sp>
        <p:nvSpPr>
          <p:cNvPr id="135173" name="Text Box 5"/>
          <p:cNvSpPr txBox="1">
            <a:spLocks noChangeArrowheads="1"/>
          </p:cNvSpPr>
          <p:nvPr/>
        </p:nvSpPr>
        <p:spPr bwMode="auto">
          <a:xfrm>
            <a:off x="990600" y="5638800"/>
            <a:ext cx="70866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latin typeface="Times New Roman" pitchFamily="18" charset="0"/>
              </a:rPr>
              <a:t>Pledge: I commit to implementing the following 2 new techniques in my classroom:_________________________________________________________________________________________________________________________________________________</a:t>
            </a:r>
          </a:p>
          <a:p>
            <a:pPr eaLnBrk="1" hangingPunct="1">
              <a:spcBef>
                <a:spcPct val="50000"/>
              </a:spcBef>
            </a:pPr>
            <a:r>
              <a:rPr lang="en-US" sz="1400">
                <a:latin typeface="Times New Roman" pitchFamily="18" charset="0"/>
              </a:rPr>
              <a:t>Signature_____________________</a:t>
            </a:r>
          </a:p>
        </p:txBody>
      </p:sp>
    </p:spTree>
    <p:extLst>
      <p:ext uri="{BB962C8B-B14F-4D97-AF65-F5344CB8AC3E}">
        <p14:creationId xmlns:p14="http://schemas.microsoft.com/office/powerpoint/2010/main" val="156441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Boards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399"/>
            <a:ext cx="3886200" cy="505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118" y="2362200"/>
            <a:ext cx="480688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6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Boards</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100887" cy="541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143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Boards</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191000" cy="51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13164"/>
            <a:ext cx="388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34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Boards</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8044" y="1447800"/>
            <a:ext cx="3795052"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1687"/>
            <a:ext cx="4911776"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33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Rot="1" noChangeArrowheads="1"/>
          </p:cNvSpPr>
          <p:nvPr>
            <p:ph type="title"/>
          </p:nvPr>
        </p:nvSpPr>
        <p:spPr/>
        <p:txBody>
          <a:bodyPr/>
          <a:lstStyle/>
          <a:p>
            <a:r>
              <a:rPr lang="en-US"/>
              <a:t>Activities</a:t>
            </a:r>
          </a:p>
        </p:txBody>
      </p:sp>
      <p:sp>
        <p:nvSpPr>
          <p:cNvPr id="556035" name="Rectangle 3"/>
          <p:cNvSpPr>
            <a:spLocks noGrp="1" noChangeArrowheads="1"/>
          </p:cNvSpPr>
          <p:nvPr>
            <p:ph idx="1"/>
          </p:nvPr>
        </p:nvSpPr>
        <p:spPr/>
        <p:txBody>
          <a:bodyPr>
            <a:normAutofit/>
          </a:bodyPr>
          <a:lstStyle/>
          <a:p>
            <a:r>
              <a:rPr lang="en-US" sz="2800" dirty="0"/>
              <a:t>All activities should be previously learned</a:t>
            </a:r>
          </a:p>
          <a:p>
            <a:pPr lvl="1"/>
            <a:r>
              <a:rPr lang="en-US" sz="2800" dirty="0"/>
              <a:t>Use new words for word sort</a:t>
            </a:r>
          </a:p>
          <a:p>
            <a:pPr lvl="1"/>
            <a:r>
              <a:rPr lang="en-US" sz="2800" dirty="0"/>
              <a:t>Extend word activities into writing activities</a:t>
            </a:r>
          </a:p>
          <a:p>
            <a:r>
              <a:rPr lang="en-US" sz="2800" dirty="0"/>
              <a:t>Academically engaging</a:t>
            </a:r>
          </a:p>
          <a:p>
            <a:pPr lvl="1"/>
            <a:r>
              <a:rPr lang="en-US" sz="2800" dirty="0"/>
              <a:t>As much fun as cutting out boots and pasting on glitter might be to the students, it is not instructionally relevant. </a:t>
            </a:r>
          </a:p>
        </p:txBody>
      </p:sp>
    </p:spTree>
    <p:extLst>
      <p:ext uri="{BB962C8B-B14F-4D97-AF65-F5344CB8AC3E}">
        <p14:creationId xmlns:p14="http://schemas.microsoft.com/office/powerpoint/2010/main" val="4082421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endParaRPr lang="en-US"/>
          </a:p>
        </p:txBody>
      </p:sp>
      <p:sp>
        <p:nvSpPr>
          <p:cNvPr id="162819" name="Rectangle 3"/>
          <p:cNvSpPr>
            <a:spLocks noGrp="1" noChangeArrowheads="1"/>
          </p:cNvSpPr>
          <p:nvPr>
            <p:ph type="body" idx="1"/>
          </p:nvPr>
        </p:nvSpPr>
        <p:spPr>
          <a:noFill/>
        </p:spPr>
        <p:txBody>
          <a:bodyPr/>
          <a:lstStyle/>
          <a:p>
            <a:pPr algn="ctr">
              <a:buFontTx/>
              <a:buNone/>
            </a:pPr>
            <a:r>
              <a:rPr lang="en-US" sz="2000" b="1"/>
              <a:t>Non-Negotiables for LWS</a:t>
            </a:r>
          </a:p>
          <a:p>
            <a:r>
              <a:rPr lang="en-US" sz="2000"/>
              <a:t>Focus on practice and purposes</a:t>
            </a:r>
          </a:p>
          <a:p>
            <a:r>
              <a:rPr lang="en-US" sz="2000"/>
              <a:t>Link to your teaching </a:t>
            </a:r>
          </a:p>
          <a:p>
            <a:r>
              <a:rPr lang="en-US" sz="2000"/>
              <a:t>Slow down to speed up…..start slowly &amp; build</a:t>
            </a:r>
          </a:p>
          <a:p>
            <a:r>
              <a:rPr lang="en-US" sz="2000"/>
              <a:t>Balance process &amp; product</a:t>
            </a:r>
          </a:p>
          <a:p>
            <a:r>
              <a:rPr lang="en-US" sz="2000"/>
              <a:t>Less is more…keep materials to a minimum</a:t>
            </a:r>
          </a:p>
          <a:p>
            <a:r>
              <a:rPr lang="en-US" sz="2000"/>
              <a:t>Use novelty…try one new thing at a time</a:t>
            </a:r>
          </a:p>
          <a:p>
            <a:r>
              <a:rPr lang="en-US" sz="2000"/>
              <a:t>Simplify – if it takes longer for you to make it than it does for the children to use it instructionally…..don’t do it!!</a:t>
            </a:r>
          </a:p>
        </p:txBody>
      </p:sp>
    </p:spTree>
    <p:extLst>
      <p:ext uri="{BB962C8B-B14F-4D97-AF65-F5344CB8AC3E}">
        <p14:creationId xmlns:p14="http://schemas.microsoft.com/office/powerpoint/2010/main" val="426537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rrowheads="1"/>
          </p:cNvSpPr>
          <p:nvPr>
            <p:ph type="title"/>
          </p:nvPr>
        </p:nvSpPr>
        <p:spPr/>
        <p:txBody>
          <a:bodyPr/>
          <a:lstStyle/>
          <a:p>
            <a:r>
              <a:rPr lang="en-US">
                <a:solidFill>
                  <a:schemeClr val="tx1"/>
                </a:solidFill>
              </a:rPr>
              <a:t>Establishing Routines</a:t>
            </a:r>
          </a:p>
        </p:txBody>
      </p:sp>
      <p:sp>
        <p:nvSpPr>
          <p:cNvPr id="544771" name="Rectangle 3"/>
          <p:cNvSpPr>
            <a:spLocks noGrp="1" noChangeArrowheads="1"/>
          </p:cNvSpPr>
          <p:nvPr>
            <p:ph type="body" sz="half" idx="1"/>
          </p:nvPr>
        </p:nvSpPr>
        <p:spPr/>
        <p:txBody>
          <a:bodyPr>
            <a:normAutofit fontScale="92500"/>
          </a:bodyPr>
          <a:lstStyle/>
          <a:p>
            <a:pPr marL="609600" indent="-609600">
              <a:buFontTx/>
              <a:buAutoNum type="arabicPeriod"/>
            </a:pPr>
            <a:r>
              <a:rPr lang="en-US" dirty="0"/>
              <a:t>Rules for </a:t>
            </a:r>
            <a:r>
              <a:rPr lang="en-US" dirty="0" smtClean="0"/>
              <a:t>Stations</a:t>
            </a:r>
            <a:endParaRPr lang="en-US" dirty="0"/>
          </a:p>
          <a:p>
            <a:pPr marL="1371600" lvl="2" indent="-457200"/>
            <a:r>
              <a:rPr lang="en-US" sz="2600" dirty="0"/>
              <a:t>Moving to </a:t>
            </a:r>
            <a:r>
              <a:rPr lang="en-US" sz="2600" dirty="0" smtClean="0"/>
              <a:t>stations</a:t>
            </a:r>
            <a:endParaRPr lang="en-US" sz="2600" dirty="0"/>
          </a:p>
          <a:p>
            <a:pPr marL="1371600" lvl="2" indent="-457200"/>
            <a:r>
              <a:rPr lang="en-US" sz="2600" dirty="0"/>
              <a:t>Asking for help</a:t>
            </a:r>
          </a:p>
          <a:p>
            <a:pPr marL="1371600" lvl="2" indent="-457200"/>
            <a:r>
              <a:rPr lang="en-US" sz="2600" dirty="0"/>
              <a:t>Being accountable</a:t>
            </a:r>
          </a:p>
          <a:p>
            <a:pPr marL="1371600" lvl="2" indent="-457200">
              <a:buFont typeface="Wingdings" pitchFamily="2" charset="2"/>
              <a:buNone/>
            </a:pPr>
            <a:endParaRPr lang="en-US" sz="2600" dirty="0"/>
          </a:p>
          <a:p>
            <a:pPr marL="609600" indent="-609600">
              <a:buFontTx/>
              <a:buAutoNum type="arabicPeriod"/>
            </a:pPr>
            <a:r>
              <a:rPr lang="en-US" dirty="0"/>
              <a:t>Activities</a:t>
            </a:r>
          </a:p>
          <a:p>
            <a:pPr marL="1371600" lvl="2" indent="-457200"/>
            <a:r>
              <a:rPr lang="en-US" sz="2600" dirty="0"/>
              <a:t>Previously learned</a:t>
            </a:r>
          </a:p>
          <a:p>
            <a:pPr marL="1371600" lvl="2" indent="-457200"/>
            <a:r>
              <a:rPr lang="en-US" sz="2600" dirty="0"/>
              <a:t>Academically engaging</a:t>
            </a:r>
          </a:p>
        </p:txBody>
      </p:sp>
      <p:pic>
        <p:nvPicPr>
          <p:cNvPr id="544772" name="Picture 4" descr="EED_05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2130425"/>
            <a:ext cx="4038600" cy="2695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46616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Rot="1" noChangeArrowheads="1"/>
          </p:cNvSpPr>
          <p:nvPr>
            <p:ph type="title"/>
          </p:nvPr>
        </p:nvSpPr>
        <p:spPr>
          <a:xfrm>
            <a:off x="0" y="-228600"/>
            <a:ext cx="9144000" cy="1143000"/>
          </a:xfrm>
        </p:spPr>
        <p:txBody>
          <a:bodyPr/>
          <a:lstStyle/>
          <a:p>
            <a:r>
              <a:rPr lang="en-US" sz="4000" b="0">
                <a:latin typeface="Arial" pitchFamily="34" charset="0"/>
              </a:rPr>
              <a:t>Peer Pairing Scheme</a:t>
            </a:r>
          </a:p>
        </p:txBody>
      </p:sp>
      <p:sp>
        <p:nvSpPr>
          <p:cNvPr id="604163" name="Rectangle 3"/>
          <p:cNvSpPr>
            <a:spLocks noGrp="1" noChangeArrowheads="1"/>
          </p:cNvSpPr>
          <p:nvPr>
            <p:ph idx="1"/>
          </p:nvPr>
        </p:nvSpPr>
        <p:spPr>
          <a:xfrm>
            <a:off x="685800" y="838200"/>
            <a:ext cx="7772400" cy="1676400"/>
          </a:xfrm>
          <a:solidFill>
            <a:schemeClr val="bg1"/>
          </a:solidFill>
        </p:spPr>
        <p:txBody>
          <a:bodyPr>
            <a:normAutofit lnSpcReduction="10000"/>
          </a:bodyPr>
          <a:lstStyle/>
          <a:p>
            <a:pPr marL="533400" indent="-533400">
              <a:lnSpc>
                <a:spcPct val="90000"/>
              </a:lnSpc>
            </a:pPr>
            <a:r>
              <a:rPr lang="en-US" sz="2800">
                <a:latin typeface="Arial" pitchFamily="34" charset="0"/>
                <a:cs typeface="Arial" pitchFamily="34" charset="0"/>
              </a:rPr>
              <a:t>Rank-order your students in terms of </a:t>
            </a:r>
            <a:r>
              <a:rPr lang="en-US" sz="2800" u="sng">
                <a:latin typeface="Arial" pitchFamily="34" charset="0"/>
                <a:cs typeface="Arial" pitchFamily="34" charset="0"/>
              </a:rPr>
              <a:t>reading</a:t>
            </a:r>
            <a:r>
              <a:rPr lang="en-US" sz="2800">
                <a:latin typeface="Arial" pitchFamily="34" charset="0"/>
                <a:cs typeface="Arial" pitchFamily="34" charset="0"/>
              </a:rPr>
              <a:t> skill.</a:t>
            </a:r>
          </a:p>
          <a:p>
            <a:pPr marL="533400" indent="-533400">
              <a:lnSpc>
                <a:spcPct val="90000"/>
              </a:lnSpc>
            </a:pPr>
            <a:r>
              <a:rPr lang="en-US" sz="2800">
                <a:latin typeface="Arial" pitchFamily="34" charset="0"/>
                <a:cs typeface="Arial" pitchFamily="34" charset="0"/>
              </a:rPr>
              <a:t>Split them in half (more skilled half and less skilled half).</a:t>
            </a:r>
            <a:endParaRPr lang="en-US" sz="2400">
              <a:latin typeface="Arial" pitchFamily="34" charset="0"/>
              <a:cs typeface="Arial" pitchFamily="34" charset="0"/>
            </a:endParaRPr>
          </a:p>
        </p:txBody>
      </p:sp>
      <p:sp>
        <p:nvSpPr>
          <p:cNvPr id="604165" name="Text Box 5"/>
          <p:cNvSpPr txBox="1">
            <a:spLocks noChangeArrowheads="1"/>
          </p:cNvSpPr>
          <p:nvPr/>
        </p:nvSpPr>
        <p:spPr bwMode="auto">
          <a:xfrm>
            <a:off x="2667000" y="2590800"/>
            <a:ext cx="1752600"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a:latin typeface="Arial" pitchFamily="34" charset="0"/>
              </a:rPr>
              <a:t>Student 1</a:t>
            </a:r>
          </a:p>
          <a:p>
            <a:pPr eaLnBrk="1" hangingPunct="1">
              <a:spcBef>
                <a:spcPct val="20000"/>
              </a:spcBef>
            </a:pPr>
            <a:r>
              <a:rPr lang="en-US">
                <a:latin typeface="Arial" pitchFamily="34" charset="0"/>
              </a:rPr>
              <a:t>Student 2</a:t>
            </a:r>
          </a:p>
          <a:p>
            <a:pPr eaLnBrk="1" hangingPunct="1">
              <a:spcBef>
                <a:spcPct val="20000"/>
              </a:spcBef>
            </a:pPr>
            <a:r>
              <a:rPr lang="en-US">
                <a:latin typeface="Arial" pitchFamily="34" charset="0"/>
              </a:rPr>
              <a:t>Student 3</a:t>
            </a:r>
          </a:p>
          <a:p>
            <a:pPr eaLnBrk="1" hangingPunct="1">
              <a:spcBef>
                <a:spcPct val="20000"/>
              </a:spcBef>
            </a:pPr>
            <a:r>
              <a:rPr lang="en-US">
                <a:latin typeface="Arial" pitchFamily="34" charset="0"/>
              </a:rPr>
              <a:t>Student 4 </a:t>
            </a:r>
          </a:p>
          <a:p>
            <a:pPr eaLnBrk="1" hangingPunct="1">
              <a:spcBef>
                <a:spcPct val="20000"/>
              </a:spcBef>
            </a:pPr>
            <a:r>
              <a:rPr lang="en-US">
                <a:latin typeface="Arial" pitchFamily="34" charset="0"/>
              </a:rPr>
              <a:t>Student 5</a:t>
            </a:r>
          </a:p>
          <a:p>
            <a:pPr eaLnBrk="1" hangingPunct="1">
              <a:spcBef>
                <a:spcPct val="20000"/>
              </a:spcBef>
            </a:pPr>
            <a:r>
              <a:rPr lang="en-US">
                <a:latin typeface="Arial" pitchFamily="34" charset="0"/>
              </a:rPr>
              <a:t>Student 6</a:t>
            </a:r>
          </a:p>
          <a:p>
            <a:pPr eaLnBrk="1" hangingPunct="1">
              <a:spcBef>
                <a:spcPct val="20000"/>
              </a:spcBef>
            </a:pPr>
            <a:r>
              <a:rPr lang="en-US">
                <a:latin typeface="Arial" pitchFamily="34" charset="0"/>
              </a:rPr>
              <a:t>Student 7</a:t>
            </a:r>
          </a:p>
          <a:p>
            <a:pPr eaLnBrk="1" hangingPunct="1">
              <a:spcBef>
                <a:spcPct val="20000"/>
              </a:spcBef>
            </a:pPr>
            <a:r>
              <a:rPr lang="en-US">
                <a:latin typeface="Arial" pitchFamily="34" charset="0"/>
              </a:rPr>
              <a:t>Student 8</a:t>
            </a:r>
          </a:p>
          <a:p>
            <a:pPr eaLnBrk="1" hangingPunct="1">
              <a:spcBef>
                <a:spcPct val="20000"/>
              </a:spcBef>
            </a:pPr>
            <a:r>
              <a:rPr lang="en-US">
                <a:latin typeface="Arial" pitchFamily="34" charset="0"/>
              </a:rPr>
              <a:t>Student 9</a:t>
            </a:r>
          </a:p>
          <a:p>
            <a:pPr eaLnBrk="1" hangingPunct="1">
              <a:spcBef>
                <a:spcPct val="20000"/>
              </a:spcBef>
            </a:pPr>
            <a:r>
              <a:rPr lang="en-US">
                <a:latin typeface="Arial" pitchFamily="34" charset="0"/>
              </a:rPr>
              <a:t>Student 10</a:t>
            </a:r>
          </a:p>
          <a:p>
            <a:pPr eaLnBrk="1" hangingPunct="1">
              <a:spcBef>
                <a:spcPct val="20000"/>
              </a:spcBef>
            </a:pPr>
            <a:r>
              <a:rPr lang="en-US">
                <a:latin typeface="Arial" pitchFamily="34" charset="0"/>
              </a:rPr>
              <a:t>Student 11</a:t>
            </a:r>
          </a:p>
          <a:p>
            <a:pPr eaLnBrk="1" hangingPunct="1">
              <a:spcBef>
                <a:spcPct val="20000"/>
              </a:spcBef>
            </a:pPr>
            <a:r>
              <a:rPr lang="en-US">
                <a:latin typeface="Arial" pitchFamily="34" charset="0"/>
              </a:rPr>
              <a:t>Student 12</a:t>
            </a:r>
            <a:r>
              <a:rPr lang="en-US">
                <a:latin typeface="Times New Roman" pitchFamily="18" charset="0"/>
              </a:rPr>
              <a:t> </a:t>
            </a:r>
          </a:p>
          <a:p>
            <a:pPr eaLnBrk="1" hangingPunct="1">
              <a:spcBef>
                <a:spcPct val="20000"/>
              </a:spcBef>
            </a:pPr>
            <a:endParaRPr lang="en-US">
              <a:latin typeface="Times New Roman" pitchFamily="18" charset="0"/>
            </a:endParaRPr>
          </a:p>
          <a:p>
            <a:pPr eaLnBrk="1" hangingPunct="1">
              <a:spcBef>
                <a:spcPct val="20000"/>
              </a:spcBef>
            </a:pPr>
            <a:endParaRPr lang="en-US" sz="1600">
              <a:latin typeface="Times New Roman" pitchFamily="18" charset="0"/>
            </a:endParaRPr>
          </a:p>
        </p:txBody>
      </p:sp>
      <p:sp>
        <p:nvSpPr>
          <p:cNvPr id="604166" name="Text Box 6"/>
          <p:cNvSpPr txBox="1">
            <a:spLocks noChangeArrowheads="1"/>
          </p:cNvSpPr>
          <p:nvPr/>
        </p:nvSpPr>
        <p:spPr bwMode="auto">
          <a:xfrm>
            <a:off x="5029200" y="2590800"/>
            <a:ext cx="2590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a:latin typeface="Arial" pitchFamily="34" charset="0"/>
              </a:rPr>
              <a:t>Student 13</a:t>
            </a:r>
          </a:p>
          <a:p>
            <a:pPr eaLnBrk="1" hangingPunct="1">
              <a:spcBef>
                <a:spcPct val="20000"/>
              </a:spcBef>
            </a:pPr>
            <a:r>
              <a:rPr lang="en-US">
                <a:latin typeface="Arial" pitchFamily="34" charset="0"/>
              </a:rPr>
              <a:t>Student 14</a:t>
            </a:r>
          </a:p>
          <a:p>
            <a:pPr eaLnBrk="1" hangingPunct="1">
              <a:spcBef>
                <a:spcPct val="20000"/>
              </a:spcBef>
            </a:pPr>
            <a:r>
              <a:rPr lang="en-US">
                <a:latin typeface="Arial" pitchFamily="34" charset="0"/>
              </a:rPr>
              <a:t>Student 15</a:t>
            </a:r>
          </a:p>
          <a:p>
            <a:pPr eaLnBrk="1" hangingPunct="1">
              <a:spcBef>
                <a:spcPct val="20000"/>
              </a:spcBef>
            </a:pPr>
            <a:r>
              <a:rPr lang="en-US">
                <a:latin typeface="Arial" pitchFamily="34" charset="0"/>
              </a:rPr>
              <a:t>Student 16 </a:t>
            </a:r>
          </a:p>
          <a:p>
            <a:pPr eaLnBrk="1" hangingPunct="1">
              <a:spcBef>
                <a:spcPct val="20000"/>
              </a:spcBef>
            </a:pPr>
            <a:r>
              <a:rPr lang="en-US">
                <a:latin typeface="Arial" pitchFamily="34" charset="0"/>
              </a:rPr>
              <a:t>Student 17</a:t>
            </a:r>
          </a:p>
          <a:p>
            <a:pPr eaLnBrk="1" hangingPunct="1">
              <a:spcBef>
                <a:spcPct val="20000"/>
              </a:spcBef>
            </a:pPr>
            <a:r>
              <a:rPr lang="en-US">
                <a:latin typeface="Arial" pitchFamily="34" charset="0"/>
              </a:rPr>
              <a:t>Student 18</a:t>
            </a:r>
          </a:p>
          <a:p>
            <a:pPr eaLnBrk="1" hangingPunct="1">
              <a:spcBef>
                <a:spcPct val="20000"/>
              </a:spcBef>
            </a:pPr>
            <a:r>
              <a:rPr lang="en-US">
                <a:latin typeface="Arial" pitchFamily="34" charset="0"/>
              </a:rPr>
              <a:t>Student 19</a:t>
            </a:r>
          </a:p>
          <a:p>
            <a:pPr eaLnBrk="1" hangingPunct="1">
              <a:spcBef>
                <a:spcPct val="20000"/>
              </a:spcBef>
            </a:pPr>
            <a:r>
              <a:rPr lang="en-US">
                <a:latin typeface="Arial" pitchFamily="34" charset="0"/>
              </a:rPr>
              <a:t>Student 20</a:t>
            </a:r>
          </a:p>
          <a:p>
            <a:pPr eaLnBrk="1" hangingPunct="1">
              <a:spcBef>
                <a:spcPct val="20000"/>
              </a:spcBef>
            </a:pPr>
            <a:r>
              <a:rPr lang="en-US">
                <a:latin typeface="Arial" pitchFamily="34" charset="0"/>
              </a:rPr>
              <a:t>Student 21</a:t>
            </a:r>
          </a:p>
          <a:p>
            <a:pPr eaLnBrk="1" hangingPunct="1">
              <a:spcBef>
                <a:spcPct val="20000"/>
              </a:spcBef>
            </a:pPr>
            <a:r>
              <a:rPr lang="en-US">
                <a:latin typeface="Arial" pitchFamily="34" charset="0"/>
              </a:rPr>
              <a:t>Student 21</a:t>
            </a:r>
          </a:p>
          <a:p>
            <a:pPr eaLnBrk="1" hangingPunct="1">
              <a:spcBef>
                <a:spcPct val="20000"/>
              </a:spcBef>
            </a:pPr>
            <a:r>
              <a:rPr lang="en-US">
                <a:latin typeface="Arial" pitchFamily="34" charset="0"/>
              </a:rPr>
              <a:t>Student 23</a:t>
            </a:r>
          </a:p>
          <a:p>
            <a:pPr eaLnBrk="1" hangingPunct="1">
              <a:spcBef>
                <a:spcPct val="20000"/>
              </a:spcBef>
            </a:pPr>
            <a:r>
              <a:rPr lang="en-US">
                <a:latin typeface="Arial" pitchFamily="34" charset="0"/>
              </a:rPr>
              <a:t>Student 24 </a:t>
            </a:r>
          </a:p>
          <a:p>
            <a:pPr eaLnBrk="1" hangingPunct="1">
              <a:spcBef>
                <a:spcPct val="20000"/>
              </a:spcBef>
            </a:pPr>
            <a:endParaRPr lang="en-US">
              <a:latin typeface="Arial" pitchFamily="34" charset="0"/>
            </a:endParaRPr>
          </a:p>
          <a:p>
            <a:pPr eaLnBrk="1" hangingPunct="1">
              <a:spcBef>
                <a:spcPct val="50000"/>
              </a:spcBef>
            </a:pPr>
            <a:endParaRPr lang="en-US" sz="2400">
              <a:latin typeface="Times New Roman" pitchFamily="18" charset="0"/>
            </a:endParaRPr>
          </a:p>
        </p:txBody>
      </p:sp>
      <p:sp>
        <p:nvSpPr>
          <p:cNvPr id="604167" name="Line 7"/>
          <p:cNvSpPr>
            <a:spLocks noChangeShapeType="1"/>
          </p:cNvSpPr>
          <p:nvPr/>
        </p:nvSpPr>
        <p:spPr bwMode="auto">
          <a:xfrm flipH="1">
            <a:off x="2209800" y="2819400"/>
            <a:ext cx="0" cy="37338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38299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Class Library Station</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31241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p:txBody>
          <a:bodyPr/>
          <a:lstStyle/>
          <a:p>
            <a:pPr algn="ctr"/>
            <a:r>
              <a:rPr lang="en-US" sz="2800"/>
              <a:t>What Teachers Must Do</a:t>
            </a:r>
            <a:br>
              <a:rPr lang="en-US" sz="2800"/>
            </a:br>
            <a:r>
              <a:rPr lang="en-US" sz="2400">
                <a:latin typeface="Kristen ITC" pitchFamily="66" charset="0"/>
              </a:rPr>
              <a:t>It will make your life easier.</a:t>
            </a:r>
          </a:p>
        </p:txBody>
      </p:sp>
      <p:sp>
        <p:nvSpPr>
          <p:cNvPr id="89093" name="Rectangle 5"/>
          <p:cNvSpPr>
            <a:spLocks noGrp="1" noChangeArrowheads="1"/>
          </p:cNvSpPr>
          <p:nvPr>
            <p:ph type="body" sz="half" idx="1"/>
          </p:nvPr>
        </p:nvSpPr>
        <p:spPr/>
        <p:txBody>
          <a:bodyPr/>
          <a:lstStyle/>
          <a:p>
            <a:pPr algn="ctr">
              <a:buFontTx/>
              <a:buNone/>
            </a:pPr>
            <a:r>
              <a:rPr lang="en-US" sz="1800">
                <a:solidFill>
                  <a:srgbClr val="006666"/>
                </a:solidFill>
              </a:rPr>
              <a:t>How to Introduce the Classroom Library</a:t>
            </a:r>
          </a:p>
          <a:p>
            <a:r>
              <a:rPr lang="en-US" sz="1800"/>
              <a:t>Tour your classroom literacy areas. Explain your  classroom organization.</a:t>
            </a:r>
          </a:p>
          <a:p>
            <a:endParaRPr lang="en-US" sz="1800"/>
          </a:p>
          <a:p>
            <a:r>
              <a:rPr lang="en-US" sz="1800"/>
              <a:t>Go over literacy stations, expectations, responsibilities, and consequences. </a:t>
            </a:r>
          </a:p>
          <a:p>
            <a:endParaRPr lang="en-US" sz="1800"/>
          </a:p>
          <a:p>
            <a:pPr>
              <a:buFontTx/>
              <a:buNone/>
            </a:pPr>
            <a:r>
              <a:rPr lang="en-US" sz="1800"/>
              <a:t>*   Literacy stations are a team effort.</a:t>
            </a:r>
          </a:p>
          <a:p>
            <a:pPr>
              <a:buFontTx/>
              <a:buNone/>
            </a:pPr>
            <a:endParaRPr lang="en-US" sz="1800"/>
          </a:p>
          <a:p>
            <a:pPr>
              <a:buFontTx/>
              <a:buNone/>
            </a:pPr>
            <a:endParaRPr lang="en-US" sz="1800"/>
          </a:p>
        </p:txBody>
      </p:sp>
      <p:sp>
        <p:nvSpPr>
          <p:cNvPr id="89094" name="Rectangle 6"/>
          <p:cNvSpPr>
            <a:spLocks noGrp="1" noChangeArrowheads="1"/>
          </p:cNvSpPr>
          <p:nvPr>
            <p:ph type="body" sz="half" idx="2"/>
          </p:nvPr>
        </p:nvSpPr>
        <p:spPr/>
        <p:txBody>
          <a:bodyPr/>
          <a:lstStyle/>
          <a:p>
            <a:pPr algn="ctr">
              <a:lnSpc>
                <a:spcPct val="90000"/>
              </a:lnSpc>
              <a:buFontTx/>
              <a:buNone/>
            </a:pPr>
            <a:r>
              <a:rPr lang="en-US" sz="2000">
                <a:solidFill>
                  <a:srgbClr val="006666"/>
                </a:solidFill>
              </a:rPr>
              <a:t>Be a Model</a:t>
            </a:r>
          </a:p>
          <a:p>
            <a:pPr>
              <a:lnSpc>
                <a:spcPct val="90000"/>
              </a:lnSpc>
            </a:pPr>
            <a:r>
              <a:rPr lang="en-US" sz="2000"/>
              <a:t>Go over how to choose a book.  Model and verbalize the steps you follow.  Older students can use “five-finger” test.</a:t>
            </a:r>
          </a:p>
          <a:p>
            <a:pPr>
              <a:lnSpc>
                <a:spcPct val="90000"/>
              </a:lnSpc>
            </a:pPr>
            <a:endParaRPr lang="en-US" sz="2000"/>
          </a:p>
          <a:p>
            <a:pPr>
              <a:lnSpc>
                <a:spcPct val="90000"/>
              </a:lnSpc>
            </a:pPr>
            <a:r>
              <a:rPr lang="en-US" sz="2000"/>
              <a:t>Have students explain to each other how they chose a book.  This will reinforce that they should “think” before selecting a book.</a:t>
            </a:r>
          </a:p>
          <a:p>
            <a:pPr>
              <a:lnSpc>
                <a:spcPct val="90000"/>
              </a:lnSpc>
            </a:pPr>
            <a:endParaRPr lang="en-US" sz="2000"/>
          </a:p>
          <a:p>
            <a:pPr>
              <a:lnSpc>
                <a:spcPct val="90000"/>
              </a:lnSpc>
              <a:buFontTx/>
              <a:buNone/>
            </a:pPr>
            <a:endParaRPr lang="en-US" sz="2000"/>
          </a:p>
        </p:txBody>
      </p:sp>
    </p:spTree>
    <p:extLst>
      <p:ext uri="{BB962C8B-B14F-4D97-AF65-F5344CB8AC3E}">
        <p14:creationId xmlns:p14="http://schemas.microsoft.com/office/powerpoint/2010/main" val="1237595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842</TotalTime>
  <Words>1782</Words>
  <Application>Microsoft Office PowerPoint</Application>
  <PresentationFormat>On-screen Show (4:3)</PresentationFormat>
  <Paragraphs>288</Paragraphs>
  <Slides>39</Slides>
  <Notes>13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Decatur</vt:lpstr>
      <vt:lpstr>Small Group Instruction</vt:lpstr>
      <vt:lpstr>PowerPoint Presentation</vt:lpstr>
      <vt:lpstr>PowerPoint Presentation</vt:lpstr>
      <vt:lpstr>Activities</vt:lpstr>
      <vt:lpstr>PowerPoint Presentation</vt:lpstr>
      <vt:lpstr>Establishing Routines</vt:lpstr>
      <vt:lpstr>Peer Pairing Scheme</vt:lpstr>
      <vt:lpstr>Class Library Station</vt:lpstr>
      <vt:lpstr>What Teachers Must Do It will make your life easier.</vt:lpstr>
      <vt:lpstr>What the Children Do</vt:lpstr>
      <vt:lpstr>Writing a Book Review</vt:lpstr>
      <vt:lpstr>Poetry Work Station</vt:lpstr>
      <vt:lpstr> </vt:lpstr>
      <vt:lpstr>Materials</vt:lpstr>
      <vt:lpstr>Introduce the Poetry Work Station by modeling:</vt:lpstr>
      <vt:lpstr>Ways to keep the Station Going Throughout the Year</vt:lpstr>
      <vt:lpstr>Drama Work Station</vt:lpstr>
      <vt:lpstr>Drama Work Station Highlights and Overview</vt:lpstr>
      <vt:lpstr>Pocket Chart Work Station</vt:lpstr>
      <vt:lpstr>What to Do</vt:lpstr>
      <vt:lpstr>Big Book Work Station</vt:lpstr>
      <vt:lpstr>Big Books</vt:lpstr>
      <vt:lpstr>Writing Work Station</vt:lpstr>
      <vt:lpstr>Writing Work Station</vt:lpstr>
      <vt:lpstr>Help Board</vt:lpstr>
      <vt:lpstr>Another Help Board</vt:lpstr>
      <vt:lpstr>Listening Center</vt:lpstr>
      <vt:lpstr>Listening Center</vt:lpstr>
      <vt:lpstr>Word Work </vt:lpstr>
      <vt:lpstr>Extending Word Work</vt:lpstr>
      <vt:lpstr>Buddy Reading</vt:lpstr>
      <vt:lpstr>Using the Room</vt:lpstr>
      <vt:lpstr>Word Hunters</vt:lpstr>
      <vt:lpstr>Hangman with Word Wall</vt:lpstr>
      <vt:lpstr>Reflections on Effective Differentiated Instruction</vt:lpstr>
      <vt:lpstr>Management Boards</vt:lpstr>
      <vt:lpstr>Management Boards</vt:lpstr>
      <vt:lpstr>Management Boards</vt:lpstr>
      <vt:lpstr>Management Boards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Group Instruction</dc:title>
  <dc:creator>Jennifer Throndsen</dc:creator>
  <cp:lastModifiedBy>Jennifer Throndsen</cp:lastModifiedBy>
  <cp:revision>22</cp:revision>
  <dcterms:created xsi:type="dcterms:W3CDTF">2012-10-14T01:22:06Z</dcterms:created>
  <dcterms:modified xsi:type="dcterms:W3CDTF">2012-10-24T01:44:05Z</dcterms:modified>
</cp:coreProperties>
</file>