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1" r:id="rId3"/>
    <p:sldId id="268" r:id="rId4"/>
    <p:sldId id="267" r:id="rId5"/>
    <p:sldId id="257" r:id="rId6"/>
    <p:sldId id="288" r:id="rId7"/>
    <p:sldId id="258" r:id="rId8"/>
    <p:sldId id="262" r:id="rId9"/>
    <p:sldId id="263" r:id="rId10"/>
    <p:sldId id="264" r:id="rId11"/>
    <p:sldId id="292" r:id="rId12"/>
    <p:sldId id="260" r:id="rId13"/>
    <p:sldId id="269" r:id="rId14"/>
    <p:sldId id="282" r:id="rId15"/>
    <p:sldId id="270" r:id="rId16"/>
    <p:sldId id="290" r:id="rId17"/>
    <p:sldId id="271" r:id="rId18"/>
    <p:sldId id="289" r:id="rId19"/>
    <p:sldId id="274" r:id="rId20"/>
    <p:sldId id="291" r:id="rId21"/>
    <p:sldId id="273" r:id="rId22"/>
    <p:sldId id="287" r:id="rId23"/>
    <p:sldId id="276" r:id="rId24"/>
    <p:sldId id="286" r:id="rId25"/>
    <p:sldId id="277" r:id="rId26"/>
    <p:sldId id="285" r:id="rId27"/>
    <p:sldId id="278" r:id="rId28"/>
    <p:sldId id="279" r:id="rId29"/>
    <p:sldId id="284" r:id="rId30"/>
    <p:sldId id="283" r:id="rId31"/>
    <p:sldId id="280" r:id="rId32"/>
    <p:sldId id="266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5C74C-5E4A-B644-9CA5-4625D42402AB}" type="datetimeFigureOut">
              <a:rPr lang="en-US" smtClean="0"/>
              <a:t>11/1/13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4983-00A2-A944-B8C9-E056935DD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1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5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CLASS LIBRARY BOOK SAMPLE PAGE WITH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POCKET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students in partners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each set a number to find all the ways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 # and # of ways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identify the patterns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predict how many ways to get to 15? 20? 100?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Upper grades—give larger numbers, but demonstrate ‘shortcuts’ to figure out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Debrief with recap of strategies used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Journal—For the number ____, there are ___ ways to add two numbers to get _____. The ways are: _________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Silverstein—Poem Band-Aids—Give each pair two lines from the poem—have them solve the amount by writing a number sentence and drawing an illustration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class book of the way to get to ___--Develop (as a class) enough number sentences for each pair to illustrate a page.  Have students write the number story in words and then put the actual number sentence inside the library pocket so students can check to see if they are right.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6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32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different types of graphs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Yes/No Graph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Little Girls/Boys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Diecuts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Links Graph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Floor Mat Graph—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Diecuts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Venn Diagram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partners, come up with a question and survey class. Create a graph that represents the data. Have different templates ready.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12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0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2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the connection for division for this </a:t>
            </a:r>
            <a:r>
              <a:rPr lang="en-US" dirty="0" err="1" smtClean="0"/>
              <a:t>one,too</a:t>
            </a:r>
            <a:r>
              <a:rPr lang="en-US" dirty="0" smtClean="0"/>
              <a:t>.</a:t>
            </a:r>
          </a:p>
          <a:p>
            <a:r>
              <a:rPr lang="en-US" dirty="0" smtClean="0"/>
              <a:t>100 Plastic Ants—reenact</a:t>
            </a:r>
            <a:r>
              <a:rPr lang="en-US" baseline="0" dirty="0" smtClean="0"/>
              <a:t> the story in small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22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71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5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Done—available</a:t>
            </a:r>
            <a:r>
              <a:rPr lang="en-US" baseline="0" dirty="0" smtClean="0"/>
              <a:t> at Barnes and Noble right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41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Done</a:t>
            </a:r>
          </a:p>
          <a:p>
            <a:r>
              <a:rPr lang="en-US" smtClean="0"/>
              <a:t>For </a:t>
            </a:r>
            <a:r>
              <a:rPr lang="en-US" dirty="0" smtClean="0"/>
              <a:t>each line</a:t>
            </a:r>
            <a:r>
              <a:rPr lang="en-US" baseline="0" dirty="0" smtClean="0"/>
              <a:t> on the outside there is a row of seeds on the inside</a:t>
            </a:r>
          </a:p>
          <a:p>
            <a:r>
              <a:rPr lang="en-US" baseline="0" dirty="0" smtClean="0"/>
              <a:t>The longer a pumpkin grows the more lines on it and the darker the skin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out how many animals there were altogether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number sentences as read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a graphing game with the class.  Make a graph with pictures of each animal in the story.  Place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unifix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cubes in a bag (several of each color to represent the animals and one black for the rooster).  Have students pull one cube at a time.  Graph animal (color) pulled.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rooster/black is pulled, the class chants, “Rooster’s Off to See the World, who will go with Rooster?” Then the class chants the graph—ex. “2 cats, 1 frog, and 3 dogs.”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them do the same graph, but in partners this time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Graphing Handout with sentence frame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Unifix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cubes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Blown up Animals from story for class graph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6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1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5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0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READY</a:t>
            </a:r>
          </a:p>
          <a:p>
            <a:r>
              <a:rPr lang="en-US" dirty="0" smtClean="0"/>
              <a:t>15= 1 crab and 5 snails; 15 = 1 ten +</a:t>
            </a:r>
            <a:r>
              <a:rPr lang="en-US" baseline="0" dirty="0" smtClean="0"/>
              <a:t> 5 ones; 15=10 +5</a:t>
            </a:r>
          </a:p>
          <a:p>
            <a:r>
              <a:rPr lang="en-US" baseline="0" dirty="0" smtClean="0"/>
              <a:t>Repeat with other numbers like 23 &amp; 57.</a:t>
            </a:r>
            <a:br>
              <a:rPr lang="en-US" baseline="0" dirty="0" smtClean="0"/>
            </a:br>
            <a:r>
              <a:rPr lang="en-US" baseline="0" dirty="0" smtClean="0"/>
              <a:t>Lesson plan with other ideas on my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20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1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5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3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story—act</a:t>
            </a:r>
            <a:r>
              <a:rPr lang="en-US" baseline="0" dirty="0" smtClean="0"/>
              <a:t> out in the pond—need blue bulletin board paper for the pond</a:t>
            </a:r>
          </a:p>
          <a:p>
            <a:r>
              <a:rPr lang="en-US" baseline="0" dirty="0" smtClean="0"/>
              <a:t>Blue construction paper cut in half for their own pond</a:t>
            </a:r>
          </a:p>
          <a:p>
            <a:r>
              <a:rPr lang="en-US" baseline="0" dirty="0" smtClean="0"/>
              <a:t>Paper to record addition sentences</a:t>
            </a:r>
          </a:p>
          <a:p>
            <a:r>
              <a:rPr lang="en-US" baseline="0" dirty="0" smtClean="0"/>
              <a:t>4 green (3 frogs and turtle), 2 black (catfish), 4 orange (goldfish), 3 brown (dog, dragonfly, cat), 1 blue (child), 1 red (bird)—</a:t>
            </a:r>
            <a:r>
              <a:rPr lang="en-US" baseline="0" dirty="0" err="1" smtClean="0"/>
              <a:t>unifix</a:t>
            </a:r>
            <a:r>
              <a:rPr lang="en-US" baseline="0" dirty="0" smtClean="0"/>
              <a:t> cubes</a:t>
            </a:r>
          </a:p>
          <a:p>
            <a:r>
              <a:rPr lang="en-US" baseline="0" dirty="0" smtClean="0"/>
              <a:t>Variations:  use a dice to determine if going to be adding or subtracting; create a sheet to record sentences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6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4983-00A2-A944-B8C9-E056935DD0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D399-7691-3D4F-9A70-6351016759EE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A417-5FF6-1041-9BE4-251650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3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D399-7691-3D4F-9A70-6351016759EE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A417-5FF6-1041-9BE4-251650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5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D399-7691-3D4F-9A70-6351016759EE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A417-5FF6-1041-9BE4-251650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7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D399-7691-3D4F-9A70-6351016759EE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A417-5FF6-1041-9BE4-251650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9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D399-7691-3D4F-9A70-6351016759EE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A417-5FF6-1041-9BE4-251650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3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D399-7691-3D4F-9A70-6351016759EE}" type="datetimeFigureOut">
              <a:rPr lang="en-US" smtClean="0"/>
              <a:t>11/1/13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A417-5FF6-1041-9BE4-251650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4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D399-7691-3D4F-9A70-6351016759EE}" type="datetimeFigureOut">
              <a:rPr lang="en-US" smtClean="0"/>
              <a:t>11/1/13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A417-5FF6-1041-9BE4-251650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9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D399-7691-3D4F-9A70-6351016759EE}" type="datetimeFigureOut">
              <a:rPr lang="en-US" smtClean="0"/>
              <a:t>11/1/13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A417-5FF6-1041-9BE4-251650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2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D399-7691-3D4F-9A70-6351016759EE}" type="datetimeFigureOut">
              <a:rPr lang="en-US" smtClean="0"/>
              <a:t>11/1/13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A417-5FF6-1041-9BE4-251650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8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D399-7691-3D4F-9A70-6351016759EE}" type="datetimeFigureOut">
              <a:rPr lang="en-US" smtClean="0"/>
              <a:t>11/1/13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A417-5FF6-1041-9BE4-251650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8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D399-7691-3D4F-9A70-6351016759EE}" type="datetimeFigureOut">
              <a:rPr lang="en-US" smtClean="0"/>
              <a:t>11/1/13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A417-5FF6-1041-9BE4-251650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5D399-7691-3D4F-9A70-6351016759EE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9A417-5FF6-1041-9BE4-251650667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0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jennifer.throndsen/Dropbox/Pigs%20in%20a%20Blanket%20Clock%20Faces.pdf" TargetMode="External"/><Relationship Id="rId4" Type="http://schemas.openxmlformats.org/officeDocument/2006/relationships/hyperlink" Target="file://localhost/Users/jennifer.throndsen/Dropbox/Pigs%20On%20A%20Blanket%20Beach%20Menu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jennifer.throndsen/Dropbox/2013-2014/Math%20and%20Lit/12%20Ways%20to%20Get%20to%2011.docx" TargetMode="External"/><Relationship Id="rId4" Type="http://schemas.openxmlformats.org/officeDocument/2006/relationships/hyperlink" Target="file://localhost/Users/jennifer.throndsen/Dropbox/2013-2014/Math%20and%20Lit/1st%20Round/12%20Ways%20to%20Get%20to%2011%20Band%20Aid%20Poem.docx" TargetMode="External"/><Relationship Id="rId5" Type="http://schemas.openxmlformats.org/officeDocument/2006/relationships/hyperlink" Target="http://www.karolyeatts.com/Presentations/Quack%20and%20Count%20Math%20Activities.pdf" TargetMode="External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asco.com/product/TB16976T" TargetMode="External"/><Relationship Id="rId4" Type="http://schemas.openxmlformats.org/officeDocument/2006/relationships/hyperlink" Target="file://localhost/Users/jennifer.throndsen/Dropbox/2013-2014/Math%20and%20Lit/1st%20Round/The%20Great%20Graph%20Contest%20Graphing%20Templates.docx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jennifer.throndsen/Dropbox/2013-2014/Math%20and%20Lit/Amanda%20Beans%20Amazing%20Dream%20Array%20A%20Day%20.docx" TargetMode="External"/><Relationship Id="rId4" Type="http://schemas.openxmlformats.org/officeDocument/2006/relationships/hyperlink" Target="file://localhost/Users/jennifer.throndsen/Dropbox/2013-2014/Math%20and%20Lit/Amanda%20Beans%20Amazing%20Dream%20Marshmallow%20Graph%20Paper.pdf" TargetMode="External"/><Relationship Id="rId5" Type="http://schemas.openxmlformats.org/officeDocument/2006/relationships/hyperlink" Target="file://localhost/Users/jennifer.throndsen/Dropbox/2013-2014/Math%20and%20Lit/How%20Many" TargetMode="External"/><Relationship Id="rId6" Type="http://schemas.openxmlformats.org/officeDocument/2006/relationships/hyperlink" Target="file://localhost/Users/jennifer.throndsen/Desktop/How%20Many%20How%20Long.pdf" TargetMode="External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Package-144-Plastic-Picnic-Ants/dp/B000HJ9RBM" TargetMode="External"/><Relationship Id="rId4" Type="http://schemas.openxmlformats.org/officeDocument/2006/relationships/hyperlink" Target="file://localhost/Users/jennifer.throndsen/Dropbox/2013-2014/Math%20and%20Lit/100%20Hungry%20Ants%20Other%20Arrangements.docx" TargetMode="External"/><Relationship Id="rId5" Type="http://schemas.openxmlformats.org/officeDocument/2006/relationships/hyperlink" Target="file://localhost/Users/jennifer.throndsen/Documents/100%20Hungry%20Ants%20Investigating%20100%20Ants.docx" TargetMode="External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jennifer.throndsen/Dropbox/2013-2014/Math%20and%20Lit/Bean%20Thirteen%20Bug%20Buddies.webarchive" TargetMode="External"/><Relationship Id="rId3" Type="http://schemas.openxmlformats.org/officeDocument/2006/relationships/hyperlink" Target="http://matthewmcelligott.com/beanthirteen/projects.php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jennifer.throndsen/Dropbox/365%20Penguins%20Penguin%20Delivery%20Problem.pdf" TargetMode="External"/><Relationship Id="rId4" Type="http://schemas.openxmlformats.org/officeDocument/2006/relationships/hyperlink" Target="file://localhost/Users/jennifer.throndsen/Dropbox/365%20Penguins%20Formation.pdf" TargetMode="External"/><Relationship Id="rId5" Type="http://schemas.openxmlformats.org/officeDocument/2006/relationships/hyperlink" Target="file://localhost/Users/jennifer.throndsen/Dropbox/365%20Penguins%20Birthday%20Task.doc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file://localhost/Users/jennifer.throndsen/Dropbox/2013-2014/Math%20and%20Lit/How%20Many%20Seeds%20in%20a%20Pumpkin.doc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jennifer.throndsen/Dropbox/2013-2014/Math%20and%20Lit/Math%20Lit%20Selection%20Criteria%20Checklist.docx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throndsen@canyonsdistrict.org" TargetMode="External"/><Relationship Id="rId4" Type="http://schemas.openxmlformats.org/officeDocument/2006/relationships/hyperlink" Target="http://amazingachievement.weebly.com" TargetMode="External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Users/jennifer.throndsen/Dropbox/2013-2014/Math%20and%20Lit/1st%20Round/Roosters%20Off%20to%20See%20the%20World%20Problem.docx" TargetMode="External"/><Relationship Id="rId4" Type="http://schemas.openxmlformats.org/officeDocument/2006/relationships/hyperlink" Target="file://localhost/Users/jennifer.throndsen/Dropbox/2013-2014/Math%20and%20Lit/Roosters%20Off%20to%20See%20the%20World.docx" TargetMode="Externa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924" y="2083635"/>
            <a:ext cx="6601076" cy="4592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905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Using Math Literature to Meet the Demands of the </a:t>
            </a:r>
            <a:r>
              <a:rPr lang="en-US" b="1" dirty="0" smtClean="0"/>
              <a:t>Core</a:t>
            </a:r>
            <a:br>
              <a:rPr lang="en-US" b="1" dirty="0" smtClean="0"/>
            </a:br>
            <a:r>
              <a:rPr lang="en-US" sz="3100" b="1" dirty="0" smtClean="0"/>
              <a:t>Grades 1-4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57476" y="2438400"/>
            <a:ext cx="6400800" cy="17526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Jennifer </a:t>
            </a:r>
            <a:r>
              <a:rPr lang="en-US" sz="2400" dirty="0" err="1" smtClean="0">
                <a:solidFill>
                  <a:schemeClr val="tx1"/>
                </a:solidFill>
              </a:rPr>
              <a:t>Throndsen</a:t>
            </a:r>
            <a:r>
              <a:rPr lang="en-US" sz="2400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Evidence-Based Learning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Canyons School Distric</a:t>
            </a:r>
            <a:r>
              <a:rPr lang="en-US" sz="2400" dirty="0" smtClean="0">
                <a:solidFill>
                  <a:srgbClr val="000000"/>
                </a:solidFill>
              </a:rPr>
              <a:t>t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2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1673"/>
            <a:ext cx="8706196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Pigs on a Blanket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Elapsed Time:</a:t>
            </a:r>
          </a:p>
          <a:p>
            <a:pPr lvl="1"/>
            <a:r>
              <a:rPr lang="en-US" dirty="0" smtClean="0"/>
              <a:t>Using Plastic Clocks</a:t>
            </a:r>
          </a:p>
          <a:p>
            <a:pPr lvl="1"/>
            <a:r>
              <a:rPr lang="en-US" dirty="0" smtClean="0"/>
              <a:t>Using </a:t>
            </a:r>
            <a:r>
              <a:rPr lang="en-US" dirty="0" smtClean="0">
                <a:hlinkClick r:id="rId3" action="ppaction://hlinkfile"/>
              </a:rPr>
              <a:t>Clock Faces Sheet</a:t>
            </a:r>
            <a:endParaRPr lang="en-US" dirty="0" smtClean="0"/>
          </a:p>
          <a:p>
            <a:r>
              <a:rPr lang="en-US" dirty="0" smtClean="0"/>
              <a:t>Menu Options</a:t>
            </a:r>
          </a:p>
          <a:p>
            <a:pPr lvl="1"/>
            <a:r>
              <a:rPr lang="en-US" dirty="0" smtClean="0"/>
              <a:t>Create combinations from food options</a:t>
            </a:r>
          </a:p>
          <a:p>
            <a:pPr lvl="1"/>
            <a:r>
              <a:rPr lang="en-US" dirty="0" smtClean="0"/>
              <a:t>Create own </a:t>
            </a:r>
            <a:r>
              <a:rPr lang="en-US" dirty="0" smtClean="0">
                <a:hlinkClick r:id="rId4" action="ppaction://hlinkfile"/>
              </a:rPr>
              <a:t>menu</a:t>
            </a:r>
            <a:r>
              <a:rPr lang="en-US" dirty="0" smtClean="0"/>
              <a:t> and design three meals and calculate the costs of those meals</a:t>
            </a:r>
          </a:p>
          <a:p>
            <a:pPr lvl="2"/>
            <a:r>
              <a:rPr lang="en-US" dirty="0" smtClean="0"/>
              <a:t>Could extend to practice rounding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1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u="sng" dirty="0" smtClean="0"/>
              <a:t>Core Standard Connections:</a:t>
            </a:r>
          </a:p>
          <a:p>
            <a:r>
              <a:rPr lang="en-US" dirty="0" smtClean="0"/>
              <a:t>1.OA.A.1—Addition/Subtraction</a:t>
            </a:r>
          </a:p>
          <a:p>
            <a:r>
              <a:rPr lang="en-US" dirty="0" smtClean="0"/>
              <a:t>1.OA.A.2--Multiple Addends</a:t>
            </a:r>
          </a:p>
          <a:p>
            <a:r>
              <a:rPr lang="en-US" dirty="0" smtClean="0"/>
              <a:t>3.OA.A.1--Multiplication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b="1" u="sng" dirty="0" smtClean="0"/>
              <a:t>Standards for Mathematical Practice:</a:t>
            </a:r>
          </a:p>
          <a:p>
            <a:r>
              <a:rPr lang="en-US" sz="2400" dirty="0"/>
              <a:t>Model with mathematics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Attend to </a:t>
            </a:r>
            <a:r>
              <a:rPr lang="en-US" sz="2400" dirty="0" smtClean="0"/>
              <a:t>precision.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Author: Ann Jonas</a:t>
            </a:r>
          </a:p>
          <a:p>
            <a:r>
              <a:rPr lang="en-US" dirty="0" smtClean="0"/>
              <a:t>Amazon: $6.29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68" y="2760578"/>
            <a:ext cx="2566737" cy="337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84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Splash!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 It Out</a:t>
            </a:r>
          </a:p>
          <a:p>
            <a:pPr lvl="1"/>
            <a:r>
              <a:rPr lang="en-US" dirty="0" smtClean="0"/>
              <a:t>Reenact Story</a:t>
            </a:r>
          </a:p>
          <a:p>
            <a:pPr lvl="1"/>
            <a:r>
              <a:rPr lang="en-US" dirty="0" smtClean="0"/>
              <a:t>Write Number Sentences in Journal/Whiteboard</a:t>
            </a:r>
          </a:p>
          <a:p>
            <a:pPr lvl="1"/>
            <a:r>
              <a:rPr lang="en-US" dirty="0" smtClean="0"/>
              <a:t>Write Own Scenario and exchange</a:t>
            </a:r>
          </a:p>
          <a:p>
            <a:pPr lvl="1"/>
            <a:r>
              <a:rPr lang="en-US" dirty="0" smtClean="0"/>
              <a:t>Calculate the number of legs in the pond</a:t>
            </a:r>
          </a:p>
          <a:p>
            <a:r>
              <a:rPr lang="en-US" dirty="0" smtClean="0"/>
              <a:t>Gone Splashing!</a:t>
            </a:r>
          </a:p>
          <a:p>
            <a:pPr lvl="1"/>
            <a:r>
              <a:rPr lang="en-US" dirty="0" smtClean="0"/>
              <a:t>Equipment:  blue construction paper, colored counters, 2+ dice</a:t>
            </a:r>
          </a:p>
          <a:p>
            <a:pPr lvl="1"/>
            <a:r>
              <a:rPr lang="en-US" dirty="0" smtClean="0"/>
              <a:t>Set up and Play:</a:t>
            </a:r>
          </a:p>
          <a:p>
            <a:pPr lvl="2"/>
            <a:r>
              <a:rPr lang="en-US" dirty="0" smtClean="0"/>
              <a:t>In pairs, partners roll the dice, model the addition, and record their number sentence. Repeat. </a:t>
            </a:r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19050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91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Ways to Get to 11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Author: Eve Merriam</a:t>
            </a:r>
          </a:p>
          <a:p>
            <a:r>
              <a:rPr lang="en-US" dirty="0" smtClean="0"/>
              <a:t>Amazon: $7.19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Core Standard Connections:</a:t>
            </a:r>
          </a:p>
          <a:p>
            <a:r>
              <a:rPr lang="en-US" dirty="0" smtClean="0"/>
              <a:t>Addition: 1.OA.A.1; 1.OA.C.6; 2.OA.A.1; 2.OA.B.2;</a:t>
            </a:r>
          </a:p>
          <a:p>
            <a:pPr marL="0" indent="0">
              <a:buNone/>
            </a:pPr>
            <a:r>
              <a:rPr lang="en-US" b="1" u="sng" dirty="0" smtClean="0"/>
              <a:t>Standards for Mathematical Practice:</a:t>
            </a:r>
          </a:p>
          <a:p>
            <a:r>
              <a:rPr lang="en-US" dirty="0" smtClean="0"/>
              <a:t>Look for and make use of structure.</a:t>
            </a:r>
          </a:p>
          <a:p>
            <a:r>
              <a:rPr lang="en-US" dirty="0" smtClean="0"/>
              <a:t>Look for and express regularity in repeated reasoning.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5" y="2881193"/>
            <a:ext cx="3297067" cy="331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21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12 Ways to Get to 11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Rubber Ducks </a:t>
            </a:r>
            <a:endParaRPr lang="en-US" dirty="0"/>
          </a:p>
          <a:p>
            <a:r>
              <a:rPr lang="en-US" dirty="0" smtClean="0">
                <a:hlinkClick r:id="rId3" action="ppaction://hlinkfile"/>
              </a:rPr>
              <a:t>Find all the Ways </a:t>
            </a:r>
            <a:endParaRPr lang="en-US" dirty="0" smtClean="0"/>
          </a:p>
          <a:p>
            <a:r>
              <a:rPr lang="en-US" dirty="0" smtClean="0"/>
              <a:t>Class Book with Library Pockets </a:t>
            </a:r>
            <a:endParaRPr lang="en-US" dirty="0"/>
          </a:p>
          <a:p>
            <a:r>
              <a:rPr lang="en-US" dirty="0" err="1" smtClean="0"/>
              <a:t>Shel</a:t>
            </a:r>
            <a:r>
              <a:rPr lang="en-US" dirty="0" smtClean="0"/>
              <a:t> Silverstein Poem—</a:t>
            </a:r>
            <a:r>
              <a:rPr lang="en-US" dirty="0" smtClean="0">
                <a:hlinkClick r:id="rId4" action="ppaction://hlinkfile"/>
              </a:rPr>
              <a:t>Band-Aids</a:t>
            </a:r>
            <a:endParaRPr lang="en-US" dirty="0" smtClean="0"/>
          </a:p>
          <a:p>
            <a:r>
              <a:rPr lang="en-US" dirty="0" smtClean="0"/>
              <a:t>Things to do with rubber </a:t>
            </a:r>
            <a:r>
              <a:rPr lang="en-US" dirty="0" err="1" smtClean="0"/>
              <a:t>duckies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http://www.karolyeatts.com/Presentations/Quack%20and%20Count%20Math%20Activities.pdf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9410"/>
            <a:ext cx="2133600" cy="214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6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Graph Contest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Author: </a:t>
            </a:r>
            <a:r>
              <a:rPr lang="en-US" dirty="0" err="1" smtClean="0"/>
              <a:t>Loreen</a:t>
            </a:r>
            <a:r>
              <a:rPr lang="en-US" dirty="0" smtClean="0"/>
              <a:t> </a:t>
            </a:r>
            <a:r>
              <a:rPr lang="en-US" dirty="0" err="1" smtClean="0"/>
              <a:t>Leedy</a:t>
            </a:r>
            <a:endParaRPr lang="en-US" dirty="0" smtClean="0"/>
          </a:p>
          <a:p>
            <a:r>
              <a:rPr lang="en-US" dirty="0" smtClean="0"/>
              <a:t>Amazon: $7.19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Core Standard Connections:</a:t>
            </a:r>
          </a:p>
          <a:p>
            <a:r>
              <a:rPr lang="en-US" dirty="0" smtClean="0"/>
              <a:t>Data: 1.MD.C.4; 2.MD.D.10; 3.MD.B.3</a:t>
            </a:r>
          </a:p>
          <a:p>
            <a:pPr marL="0" indent="0">
              <a:buNone/>
            </a:pPr>
            <a:r>
              <a:rPr lang="en-US" b="1" u="sng" dirty="0" smtClean="0"/>
              <a:t>Standards </a:t>
            </a:r>
            <a:r>
              <a:rPr lang="en-US" b="1" u="sng" dirty="0"/>
              <a:t>for Mathematical Practice:</a:t>
            </a:r>
          </a:p>
          <a:p>
            <a:r>
              <a:rPr lang="en-US" dirty="0" smtClean="0"/>
              <a:t>Make sense of problems and persevere in solving them.</a:t>
            </a:r>
          </a:p>
          <a:p>
            <a:r>
              <a:rPr lang="en-US" dirty="0" smtClean="0"/>
              <a:t>Model with mathematics.</a:t>
            </a:r>
          </a:p>
          <a:p>
            <a:r>
              <a:rPr lang="en-US" dirty="0" smtClean="0"/>
              <a:t>Use appropriate tools strategically.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84" y="2668337"/>
            <a:ext cx="3165726" cy="316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8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 Graph Contest</a:t>
            </a:r>
            <a:br>
              <a:rPr lang="en-US" dirty="0" smtClean="0"/>
            </a:br>
            <a:r>
              <a:rPr lang="en-US" dirty="0" smtClean="0"/>
              <a:t>and Lemonade For 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Different Types of Graphs (yes/no, links, </a:t>
            </a:r>
            <a:r>
              <a:rPr lang="en-US" dirty="0" smtClean="0">
                <a:hlinkClick r:id="rId3"/>
              </a:rPr>
              <a:t>floor mat</a:t>
            </a:r>
            <a:r>
              <a:rPr lang="en-US" dirty="0" smtClean="0"/>
              <a:t>, </a:t>
            </a:r>
            <a:r>
              <a:rPr lang="en-US" dirty="0"/>
              <a:t>V</a:t>
            </a:r>
            <a:r>
              <a:rPr lang="en-US" dirty="0" smtClean="0"/>
              <a:t>enn diagram, etc.)</a:t>
            </a:r>
          </a:p>
          <a:p>
            <a:r>
              <a:rPr lang="en-US" dirty="0" smtClean="0">
                <a:hlinkClick r:id="rId4" action="ppaction://hlinkfile"/>
              </a:rPr>
              <a:t>Partner Survey and graph </a:t>
            </a:r>
            <a:endParaRPr lang="en-US" dirty="0" smtClean="0"/>
          </a:p>
          <a:p>
            <a:r>
              <a:rPr lang="en-US" dirty="0" smtClean="0"/>
              <a:t>If you could be an animal, what type would you be?</a:t>
            </a:r>
          </a:p>
          <a:p>
            <a:pPr lvl="1"/>
            <a:r>
              <a:rPr lang="en-US" dirty="0" smtClean="0"/>
              <a:t>Reptile, Mammal, Bird, Imaginary</a:t>
            </a:r>
          </a:p>
          <a:p>
            <a:pPr lvl="1"/>
            <a:r>
              <a:rPr lang="en-US" dirty="0" smtClean="0"/>
              <a:t>How many pets do you have?</a:t>
            </a:r>
          </a:p>
          <a:p>
            <a:pPr lvl="1"/>
            <a:r>
              <a:rPr lang="en-US" dirty="0" smtClean="0"/>
              <a:t>What is your favorite sport?</a:t>
            </a:r>
          </a:p>
          <a:p>
            <a:r>
              <a:rPr lang="en-US" dirty="0" smtClean="0"/>
              <a:t>Great for food--Fruit snacks, colored goldfish, animal cookies, skittles, M&amp;Ms, etc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4" y="636337"/>
            <a:ext cx="1927726" cy="192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10" y="883790"/>
            <a:ext cx="1764632" cy="14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00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Amanda Bean’s Amazing Dream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Author: Cindy </a:t>
            </a:r>
            <a:r>
              <a:rPr lang="en-US" dirty="0" err="1" smtClean="0"/>
              <a:t>Neuschwander</a:t>
            </a:r>
            <a:endParaRPr lang="en-US" dirty="0" smtClean="0"/>
          </a:p>
          <a:p>
            <a:r>
              <a:rPr lang="en-US" dirty="0" smtClean="0"/>
              <a:t>Amazon: $13.21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6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Core Standard Connections</a:t>
            </a:r>
            <a:r>
              <a:rPr lang="en-US" b="1" u="sng" dirty="0" smtClean="0"/>
              <a:t>:</a:t>
            </a:r>
          </a:p>
          <a:p>
            <a:r>
              <a:rPr lang="en-US" dirty="0" smtClean="0"/>
              <a:t>Arrays: 2.OA.C.4; 3.OA.A.3; 4.NBT.B.6</a:t>
            </a:r>
          </a:p>
          <a:p>
            <a:r>
              <a:rPr lang="en-US" dirty="0" smtClean="0"/>
              <a:t>Multiplication: 3.OA.A.1; 4.OA.A.1;</a:t>
            </a:r>
          </a:p>
          <a:p>
            <a:r>
              <a:rPr lang="en-US" dirty="0" smtClean="0"/>
              <a:t>Distributive Property: 3.OA.B.5</a:t>
            </a: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Standards </a:t>
            </a:r>
            <a:r>
              <a:rPr lang="en-US" b="1" u="sng" dirty="0"/>
              <a:t>for Mathematical Practice:</a:t>
            </a:r>
          </a:p>
          <a:p>
            <a:r>
              <a:rPr lang="en-US" dirty="0" smtClean="0"/>
              <a:t>Model with mathematics.</a:t>
            </a:r>
          </a:p>
          <a:p>
            <a:r>
              <a:rPr lang="en-US" dirty="0" smtClean="0"/>
              <a:t>Attend to precision.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710" y="3154363"/>
            <a:ext cx="268793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0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Amanda Bean’s Amazing Dream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3" action="ppaction://hlinkfile"/>
              </a:rPr>
              <a:t>Array a Day</a:t>
            </a:r>
            <a:endParaRPr lang="en-US" dirty="0" smtClean="0"/>
          </a:p>
          <a:p>
            <a:pPr lvl="1"/>
            <a:r>
              <a:rPr lang="en-US" dirty="0" smtClean="0"/>
              <a:t>Write 10 things about the array (perimeter, area, fraction of each color square, multiplication equation, etc.)</a:t>
            </a:r>
          </a:p>
          <a:p>
            <a:r>
              <a:rPr lang="en-US" dirty="0" smtClean="0"/>
              <a:t>Marshmallow Arrays on </a:t>
            </a:r>
            <a:r>
              <a:rPr lang="en-US" dirty="0" smtClean="0">
                <a:hlinkClick r:id="rId4" action="ppaction://hlinkfile"/>
              </a:rPr>
              <a:t>Graph Paper</a:t>
            </a:r>
            <a:endParaRPr lang="en-US" dirty="0" smtClean="0"/>
          </a:p>
          <a:p>
            <a:r>
              <a:rPr lang="en-US" dirty="0" smtClean="0">
                <a:hlinkClick r:id="rId5" action="ppaction://hlinkfile"/>
              </a:rPr>
              <a:t>How Many? How Long?</a:t>
            </a:r>
            <a:endParaRPr lang="en-US" dirty="0" smtClean="0"/>
          </a:p>
          <a:p>
            <a:pPr lvl="1"/>
            <a:r>
              <a:rPr lang="en-US" dirty="0" smtClean="0"/>
              <a:t>Use one die labeled with 0, 1, 2,</a:t>
            </a:r>
          </a:p>
          <a:p>
            <a:pPr lvl="1"/>
            <a:r>
              <a:rPr lang="en-US" dirty="0" smtClean="0"/>
              <a:t>Use one die labeled with 2-7</a:t>
            </a:r>
          </a:p>
          <a:p>
            <a:pPr lvl="1"/>
            <a:r>
              <a:rPr lang="en-US" dirty="0" smtClean="0"/>
              <a:t>Partners work to fill their board as much as</a:t>
            </a:r>
          </a:p>
          <a:p>
            <a:pPr marL="457200" lvl="1" indent="0">
              <a:buNone/>
            </a:pPr>
            <a:r>
              <a:rPr lang="en-US" dirty="0" smtClean="0"/>
              <a:t>possible; the </a:t>
            </a:r>
            <a:r>
              <a:rPr lang="en-US" dirty="0" smtClean="0">
                <a:hlinkClick r:id="rId6" action="ppaction://hlinkfile"/>
              </a:rPr>
              <a:t>game board </a:t>
            </a:r>
            <a:r>
              <a:rPr lang="en-US" dirty="0" smtClean="0"/>
              <a:t>with less uncovered </a:t>
            </a:r>
          </a:p>
          <a:p>
            <a:pPr marL="457200" lvl="1" indent="0">
              <a:buNone/>
            </a:pPr>
            <a:r>
              <a:rPr lang="en-US" dirty="0" smtClean="0"/>
              <a:t>spaces wins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6959601" y="3505201"/>
            <a:ext cx="2748085" cy="123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1300" y="5600700"/>
            <a:ext cx="102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x 2 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9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the Standards for Mathematical Practice</a:t>
            </a:r>
          </a:p>
          <a:p>
            <a:r>
              <a:rPr lang="en-US" dirty="0" smtClean="0"/>
              <a:t>Meet the expectations of the Core</a:t>
            </a:r>
          </a:p>
          <a:p>
            <a:r>
              <a:rPr lang="en-US" dirty="0" smtClean="0"/>
              <a:t>Create context for mathematical reasoning and problem solving</a:t>
            </a:r>
          </a:p>
          <a:p>
            <a:r>
              <a:rPr lang="en-US" dirty="0" smtClean="0"/>
              <a:t>Enjoy great literature!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387806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17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Hundred Hungry 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Author: </a:t>
            </a:r>
            <a:r>
              <a:rPr lang="en-US" dirty="0" err="1" smtClean="0"/>
              <a:t>Elinor</a:t>
            </a:r>
            <a:r>
              <a:rPr lang="en-US" dirty="0" smtClean="0"/>
              <a:t> J. </a:t>
            </a:r>
            <a:r>
              <a:rPr lang="en-US" dirty="0" err="1" smtClean="0"/>
              <a:t>Pinczes</a:t>
            </a:r>
            <a:endParaRPr lang="en-US" dirty="0" smtClean="0"/>
          </a:p>
          <a:p>
            <a:r>
              <a:rPr lang="en-US" dirty="0" smtClean="0"/>
              <a:t>Amazon: $6.29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1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/>
              <a:t>Core Standard Connections:</a:t>
            </a:r>
          </a:p>
          <a:p>
            <a:r>
              <a:rPr lang="en-US" dirty="0" smtClean="0"/>
              <a:t>2.G.A.2—partitioning</a:t>
            </a:r>
          </a:p>
          <a:p>
            <a:r>
              <a:rPr lang="en-US" dirty="0" smtClean="0"/>
              <a:t>3.OA.A.1; 3.0A.A.3--multiplication</a:t>
            </a:r>
            <a:endParaRPr lang="en-US" dirty="0" smtClean="0"/>
          </a:p>
          <a:p>
            <a:r>
              <a:rPr lang="en-US" dirty="0" smtClean="0"/>
              <a:t>4.NBT.B.6—relationship between multiplication and division</a:t>
            </a:r>
          </a:p>
          <a:p>
            <a:r>
              <a:rPr lang="en-US" dirty="0" smtClean="0"/>
              <a:t>4.NBT.A.1—place value and multiplication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Standards </a:t>
            </a:r>
            <a:r>
              <a:rPr lang="en-US" b="1" u="sng" dirty="0"/>
              <a:t>for Mathematical Practice</a:t>
            </a:r>
            <a:r>
              <a:rPr lang="en-US" b="1" u="sng" dirty="0" smtClean="0"/>
              <a:t>:</a:t>
            </a:r>
          </a:p>
          <a:p>
            <a:r>
              <a:rPr lang="en-US" dirty="0" smtClean="0"/>
              <a:t>Model with mathematics</a:t>
            </a:r>
          </a:p>
          <a:p>
            <a:r>
              <a:rPr lang="en-US" dirty="0" smtClean="0"/>
              <a:t>Make sense of problems and persevere in solving them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6" y="2819401"/>
            <a:ext cx="3530080" cy="288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77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One Hundred Hungry Ants Ants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3"/>
              </a:rPr>
              <a:t>100 Plastic Ants</a:t>
            </a:r>
            <a:endParaRPr lang="en-US" dirty="0" smtClean="0"/>
          </a:p>
          <a:p>
            <a:r>
              <a:rPr lang="en-US" dirty="0" smtClean="0"/>
              <a:t>100 cubes—make the </a:t>
            </a:r>
            <a:r>
              <a:rPr lang="en-US" dirty="0" smtClean="0">
                <a:hlinkClick r:id="rId4" action="ppaction://hlinkfile"/>
              </a:rPr>
              <a:t>arrangements</a:t>
            </a:r>
            <a:endParaRPr lang="en-US" dirty="0" smtClean="0"/>
          </a:p>
          <a:p>
            <a:pPr lvl="1"/>
            <a:r>
              <a:rPr lang="en-US" dirty="0" smtClean="0"/>
              <a:t>Extend it by giving them a choice of numbers—12, 24, 48</a:t>
            </a:r>
          </a:p>
          <a:p>
            <a:pPr lvl="1"/>
            <a:r>
              <a:rPr lang="en-US" dirty="0" smtClean="0"/>
              <a:t>Draw it out</a:t>
            </a:r>
          </a:p>
          <a:p>
            <a:r>
              <a:rPr lang="en-US" dirty="0" smtClean="0"/>
              <a:t>Class Book “60 Starving Salamanders” or other title</a:t>
            </a:r>
          </a:p>
          <a:p>
            <a:pPr lvl="1"/>
            <a:r>
              <a:rPr lang="en-US" dirty="0" smtClean="0"/>
              <a:t>Students create one of the arrangements </a:t>
            </a:r>
          </a:p>
          <a:p>
            <a:pPr lvl="1"/>
            <a:r>
              <a:rPr lang="en-US" dirty="0" smtClean="0"/>
              <a:t>Record the equation</a:t>
            </a:r>
          </a:p>
          <a:p>
            <a:pPr lvl="1"/>
            <a:r>
              <a:rPr lang="en-US" dirty="0" smtClean="0"/>
              <a:t>Write the text</a:t>
            </a:r>
          </a:p>
          <a:p>
            <a:r>
              <a:rPr lang="en-US" dirty="0" smtClean="0">
                <a:hlinkClick r:id="rId5" action="ppaction://hlinkfile"/>
              </a:rPr>
              <a:t>Investigating 100 Ants</a:t>
            </a:r>
            <a:endParaRPr lang="en-US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36" y="381001"/>
            <a:ext cx="2519264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89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dirty="0"/>
              <a:t>o</a:t>
            </a:r>
            <a:r>
              <a:rPr lang="en-US" dirty="0" smtClean="0"/>
              <a:t>lar Bear Math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Author: Ann </a:t>
            </a:r>
            <a:r>
              <a:rPr lang="en-US" dirty="0" err="1" smtClean="0"/>
              <a:t>Nagda</a:t>
            </a:r>
            <a:endParaRPr lang="en-US" dirty="0" smtClean="0"/>
          </a:p>
          <a:p>
            <a:r>
              <a:rPr lang="en-US" dirty="0" smtClean="0"/>
              <a:t>Amazon: $7.58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Core Standard Connections: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Standards for Mathematical Practice: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13" y="2637488"/>
            <a:ext cx="33274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0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Bear Math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5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Bean Thirteen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Author: Matthew </a:t>
            </a:r>
            <a:r>
              <a:rPr lang="en-US" dirty="0" err="1" smtClean="0"/>
              <a:t>McElligott</a:t>
            </a:r>
            <a:endParaRPr lang="en-US" dirty="0" smtClean="0"/>
          </a:p>
          <a:p>
            <a:r>
              <a:rPr lang="en-US" dirty="0" smtClean="0"/>
              <a:t>Amazon: $11.93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23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Core Standard Connections:</a:t>
            </a:r>
          </a:p>
          <a:p>
            <a:r>
              <a:rPr lang="en-US" dirty="0" smtClean="0"/>
              <a:t>3.OA.A.2; 4.OA.A.2—Division</a:t>
            </a:r>
          </a:p>
          <a:p>
            <a:r>
              <a:rPr lang="en-US" dirty="0" smtClean="0"/>
              <a:t>4.OA.B.4—Prime/Composite Numbers</a:t>
            </a:r>
          </a:p>
          <a:p>
            <a:r>
              <a:rPr lang="en-US" dirty="0" smtClean="0"/>
              <a:t>2.OA.C.3—Odd/Even</a:t>
            </a:r>
          </a:p>
          <a:p>
            <a:pPr marL="0" indent="0">
              <a:buNone/>
            </a:pPr>
            <a:r>
              <a:rPr lang="en-US" b="1" u="sng" dirty="0" smtClean="0"/>
              <a:t>Standards for Mathematical Practice:</a:t>
            </a:r>
          </a:p>
          <a:p>
            <a:r>
              <a:rPr lang="en-US" dirty="0" smtClean="0"/>
              <a:t>Look for and express regularity in repeated reasoning.</a:t>
            </a:r>
          </a:p>
          <a:p>
            <a:r>
              <a:rPr lang="en-US" dirty="0" smtClean="0"/>
              <a:t>Make sense of problems and persevere in solving them.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66" y="3177230"/>
            <a:ext cx="2657550" cy="34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49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Bean Thirteen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Read: Model the story with beans, counters, magnets, etc. </a:t>
            </a:r>
          </a:p>
          <a:p>
            <a:pPr lvl="1"/>
            <a:r>
              <a:rPr lang="en-US" dirty="0" smtClean="0"/>
              <a:t>Include number sentence</a:t>
            </a:r>
          </a:p>
          <a:p>
            <a:pPr lvl="1"/>
            <a:r>
              <a:rPr lang="en-US" dirty="0" smtClean="0"/>
              <a:t>Include table noting odd/even</a:t>
            </a:r>
            <a:r>
              <a:rPr lang="en-US" dirty="0"/>
              <a:t> </a:t>
            </a:r>
            <a:r>
              <a:rPr lang="en-US" dirty="0" smtClean="0"/>
              <a:t>(look for patterns)</a:t>
            </a:r>
          </a:p>
          <a:p>
            <a:pPr lvl="1"/>
            <a:r>
              <a:rPr lang="en-US" dirty="0" smtClean="0"/>
              <a:t>Connect to prime/composite </a:t>
            </a:r>
            <a:endParaRPr lang="en-US" dirty="0"/>
          </a:p>
          <a:p>
            <a:r>
              <a:rPr lang="en-US" dirty="0" smtClean="0"/>
              <a:t>Have them practice the story—15 or 18 beans and </a:t>
            </a:r>
            <a:r>
              <a:rPr lang="en-US" dirty="0" smtClean="0">
                <a:hlinkClick r:id="rId2" action="ppaction://hlinkfile"/>
              </a:rPr>
              <a:t>bug buddies</a:t>
            </a:r>
            <a:endParaRPr lang="en-US" dirty="0" smtClean="0"/>
          </a:p>
          <a:p>
            <a:r>
              <a:rPr lang="en-US" dirty="0" smtClean="0"/>
              <a:t>Author’s </a:t>
            </a:r>
            <a:r>
              <a:rPr lang="en-US" dirty="0" err="1" smtClean="0"/>
              <a:t>Website:</a:t>
            </a:r>
            <a:r>
              <a:rPr lang="en-US" dirty="0" err="1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://matthewmcelligott.com/beanthirteen/</a:t>
            </a:r>
            <a:r>
              <a:rPr lang="en-US" dirty="0" smtClean="0">
                <a:hlinkClick r:id="rId3"/>
              </a:rPr>
              <a:t>projects.php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6930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365 Penguins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Author: Jean-Luc </a:t>
            </a:r>
            <a:r>
              <a:rPr lang="en-US" dirty="0" err="1" smtClean="0"/>
              <a:t>Fromental</a:t>
            </a:r>
            <a:endParaRPr lang="en-US" dirty="0" smtClean="0"/>
          </a:p>
          <a:p>
            <a:r>
              <a:rPr lang="en-US" dirty="0" smtClean="0"/>
              <a:t>Amazon: $14.33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87806"/>
            <a:ext cx="4038600" cy="53452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Core Standard Connections:</a:t>
            </a:r>
          </a:p>
          <a:p>
            <a:r>
              <a:rPr lang="en-US" dirty="0" smtClean="0"/>
              <a:t>3.NBT.A.2—Multi-digit addition</a:t>
            </a:r>
          </a:p>
          <a:p>
            <a:r>
              <a:rPr lang="en-US" dirty="0" smtClean="0"/>
              <a:t>4.NBT.B.5—Multi-digit multiplication</a:t>
            </a:r>
          </a:p>
          <a:p>
            <a:r>
              <a:rPr lang="en-US" dirty="0" smtClean="0"/>
              <a:t>4.OA.C.5—Shape Patterns</a:t>
            </a:r>
          </a:p>
          <a:p>
            <a:pPr marL="0" indent="0">
              <a:buNone/>
            </a:pPr>
            <a:r>
              <a:rPr lang="en-US" b="1" u="sng" dirty="0" smtClean="0"/>
              <a:t>Standards for Mathematical Practice:</a:t>
            </a:r>
          </a:p>
          <a:p>
            <a:r>
              <a:rPr lang="en-US" dirty="0" smtClean="0"/>
              <a:t>Make sense of problems and persevere in solving them.</a:t>
            </a:r>
          </a:p>
          <a:p>
            <a:r>
              <a:rPr lang="en-US" dirty="0" smtClean="0"/>
              <a:t>Attend to precision.</a:t>
            </a:r>
          </a:p>
          <a:p>
            <a:r>
              <a:rPr lang="en-US" dirty="0" smtClean="0"/>
              <a:t>Look for and make use of structure.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9" y="2928211"/>
            <a:ext cx="2914939" cy="37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02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365 Penguins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3" action="ppaction://hlinkfile"/>
              </a:rPr>
              <a:t>Penguin Delivery </a:t>
            </a:r>
            <a:r>
              <a:rPr lang="en-US" dirty="0" smtClean="0"/>
              <a:t>Math Task</a:t>
            </a:r>
          </a:p>
          <a:p>
            <a:r>
              <a:rPr lang="en-US" dirty="0" smtClean="0">
                <a:hlinkClick r:id="rId4" action="ppaction://hlinkfile"/>
              </a:rPr>
              <a:t>Penguin Formation </a:t>
            </a:r>
            <a:r>
              <a:rPr lang="en-US" dirty="0" smtClean="0"/>
              <a:t>Task</a:t>
            </a:r>
          </a:p>
          <a:p>
            <a:r>
              <a:rPr lang="en-US" dirty="0"/>
              <a:t>When 60 penguins had arrived Dad arranged them in 4 sets of 15. When happens when penguin number 61 arrives?</a:t>
            </a:r>
          </a:p>
          <a:p>
            <a:pPr lvl="1"/>
            <a:r>
              <a:rPr lang="en-US" dirty="0"/>
              <a:t>Can 61 penguins make a perfect triangle formation?</a:t>
            </a:r>
          </a:p>
          <a:p>
            <a:pPr lvl="1"/>
            <a:r>
              <a:rPr lang="en-US" dirty="0"/>
              <a:t>If not how many more penguins must Dad have before he can create a triangle</a:t>
            </a:r>
            <a:r>
              <a:rPr lang="en-US" dirty="0" smtClean="0"/>
              <a:t>?</a:t>
            </a:r>
          </a:p>
          <a:p>
            <a:r>
              <a:rPr lang="en-US" dirty="0" smtClean="0">
                <a:hlinkClick r:id="rId5" action="ppaction://hlinkfile"/>
              </a:rPr>
              <a:t>Penguin Birthday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1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Estimations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Core Standard Connections: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Standards for Mathematical Practice: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209" y="1600200"/>
            <a:ext cx="4252591" cy="4525963"/>
          </a:xfrm>
        </p:spPr>
        <p:txBody>
          <a:bodyPr/>
          <a:lstStyle/>
          <a:p>
            <a:r>
              <a:rPr lang="en-US" dirty="0" smtClean="0"/>
              <a:t>Author: Bruce Goldstone</a:t>
            </a:r>
          </a:p>
          <a:p>
            <a:r>
              <a:rPr lang="en-US" dirty="0" smtClean="0"/>
              <a:t>Amazon: $6.29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rcRect t="7308" b="7308"/>
          <a:stretch>
            <a:fillRect/>
          </a:stretch>
        </p:blipFill>
        <p:spPr>
          <a:xfrm>
            <a:off x="1053907" y="2640037"/>
            <a:ext cx="2941962" cy="32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Estimations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2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Rooster’s Off to See the World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0632" y="1600200"/>
            <a:ext cx="425516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u="sng" dirty="0" smtClean="0"/>
              <a:t>Core Standard Connections:</a:t>
            </a:r>
          </a:p>
          <a:p>
            <a:r>
              <a:rPr lang="en-US" dirty="0" smtClean="0"/>
              <a:t>1.OA.A.1—Addition/Subtraction</a:t>
            </a:r>
          </a:p>
          <a:p>
            <a:r>
              <a:rPr lang="en-US" dirty="0" smtClean="0"/>
              <a:t>1.OA.A.2--Multiple Addends</a:t>
            </a:r>
          </a:p>
          <a:p>
            <a:r>
              <a:rPr lang="en-US" dirty="0" smtClean="0"/>
              <a:t>1.MD.C.4—Graphing (3 categories)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600" b="1" u="sng" dirty="0" smtClean="0"/>
              <a:t>Standards for Mathematical Practice:</a:t>
            </a:r>
          </a:p>
          <a:p>
            <a:r>
              <a:rPr lang="en-US" dirty="0" smtClean="0"/>
              <a:t>Look for and make use of structure.</a:t>
            </a:r>
          </a:p>
          <a:p>
            <a:r>
              <a:rPr lang="en-US" dirty="0" smtClean="0"/>
              <a:t>Model with mathematics.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Author: Eric Carle</a:t>
            </a:r>
          </a:p>
          <a:p>
            <a:r>
              <a:rPr lang="en-US" dirty="0" smtClean="0"/>
              <a:t>Amazon: $7.19</a:t>
            </a:r>
          </a:p>
          <a:p>
            <a:endParaRPr lang="en-US" dirty="0"/>
          </a:p>
        </p:txBody>
      </p:sp>
      <p:pic>
        <p:nvPicPr>
          <p:cNvPr id="8" name="Picture 7" descr="http://www.carlemuseum.org/images/uploads/EricCarleMuseum/shop/1796_M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84" y="2870201"/>
            <a:ext cx="2847474" cy="325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49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Seeds in a Pumpkin?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Author: Margaret McNamara</a:t>
            </a:r>
          </a:p>
          <a:p>
            <a:r>
              <a:rPr lang="en-US" dirty="0" smtClean="0"/>
              <a:t>Amazon: $12.45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Core Standard Connections:</a:t>
            </a:r>
          </a:p>
          <a:p>
            <a:r>
              <a:rPr lang="en-US" dirty="0" smtClean="0"/>
              <a:t>Estimation</a:t>
            </a:r>
          </a:p>
          <a:p>
            <a:r>
              <a:rPr lang="en-US" dirty="0"/>
              <a:t>Skip Counting: 1.NBT.B.2c; 2.NBT.A.</a:t>
            </a:r>
            <a:r>
              <a:rPr lang="en-US" dirty="0" smtClean="0"/>
              <a:t>2</a:t>
            </a:r>
          </a:p>
          <a:p>
            <a:r>
              <a:rPr lang="en-US" dirty="0" smtClean="0"/>
              <a:t>Multiplication by 2s, 10s and 5s—3.OA.A.3; 3.OA.A.1; 3.NBT.A.3</a:t>
            </a:r>
          </a:p>
          <a:p>
            <a:pPr marL="0" indent="0">
              <a:buNone/>
            </a:pPr>
            <a:r>
              <a:rPr lang="en-US" b="1" u="sng" dirty="0" smtClean="0"/>
              <a:t>Standards for Mathematical Practice:</a:t>
            </a:r>
          </a:p>
          <a:p>
            <a:r>
              <a:rPr lang="en-US" dirty="0" smtClean="0"/>
              <a:t>Make sense of problems and persevere in solving them.</a:t>
            </a:r>
          </a:p>
          <a:p>
            <a:r>
              <a:rPr lang="en-US" dirty="0" smtClean="0"/>
              <a:t>Construct viable arguments and critique the reasoning of others. 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b="1" u="sng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18" y="3226586"/>
            <a:ext cx="2829633" cy="33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15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Seeds in a Pumpkin?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3" action="ppaction://hlinkfile"/>
              </a:rPr>
              <a:t>Pumpkin Seed Estimation </a:t>
            </a:r>
            <a:endParaRPr lang="en-US" dirty="0" smtClean="0"/>
          </a:p>
          <a:p>
            <a:r>
              <a:rPr lang="en-US" dirty="0" smtClean="0"/>
              <a:t>How Would You Count the Seeds? </a:t>
            </a:r>
          </a:p>
          <a:p>
            <a:r>
              <a:rPr lang="en-US" dirty="0" smtClean="0"/>
              <a:t>How many seeds in each pumpkin? (great math task—let kids solve in any way they can</a:t>
            </a:r>
          </a:p>
          <a:p>
            <a:pPr lvl="1"/>
            <a:r>
              <a:rPr lang="en-US" dirty="0" smtClean="0"/>
              <a:t>repeated addition, multiplication, mental math, etc.</a:t>
            </a:r>
          </a:p>
          <a:p>
            <a:r>
              <a:rPr lang="en-US" dirty="0" smtClean="0"/>
              <a:t>Scientific Work—Using the pumpkin facts, test it out and see if it holds true</a:t>
            </a:r>
          </a:p>
          <a:p>
            <a:pPr lvl="1"/>
            <a:r>
              <a:rPr lang="en-US" dirty="0" smtClean="0"/>
              <a:t>Chart the number of ribs, color and number of seeds</a:t>
            </a:r>
          </a:p>
        </p:txBody>
      </p:sp>
    </p:spTree>
    <p:extLst>
      <p:ext uri="{BB962C8B-B14F-4D97-AF65-F5344CB8AC3E}">
        <p14:creationId xmlns:p14="http://schemas.microsoft.com/office/powerpoint/2010/main" val="2576308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Selecting Quality Math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Categories:</a:t>
            </a:r>
          </a:p>
          <a:p>
            <a:pPr lvl="1"/>
            <a:r>
              <a:rPr lang="en-US" dirty="0" smtClean="0"/>
              <a:t>General Criteria</a:t>
            </a:r>
          </a:p>
          <a:p>
            <a:pPr lvl="2"/>
            <a:r>
              <a:rPr lang="en-US" dirty="0" smtClean="0"/>
              <a:t>Engaging</a:t>
            </a:r>
          </a:p>
          <a:p>
            <a:pPr lvl="2"/>
            <a:r>
              <a:rPr lang="en-US" dirty="0" smtClean="0"/>
              <a:t>Appealing</a:t>
            </a:r>
          </a:p>
          <a:p>
            <a:pPr lvl="1"/>
            <a:r>
              <a:rPr lang="en-US" dirty="0" smtClean="0"/>
              <a:t>Numeracy Criteria</a:t>
            </a:r>
          </a:p>
          <a:p>
            <a:pPr lvl="2"/>
            <a:r>
              <a:rPr lang="en-US" dirty="0" smtClean="0"/>
              <a:t>Rich mathematical context</a:t>
            </a:r>
          </a:p>
          <a:p>
            <a:pPr lvl="2"/>
            <a:r>
              <a:rPr lang="en-US" dirty="0" smtClean="0"/>
              <a:t>Real-life application</a:t>
            </a:r>
          </a:p>
          <a:p>
            <a:pPr lvl="1"/>
            <a:r>
              <a:rPr lang="en-US" dirty="0" smtClean="0"/>
              <a:t>Literacy Criteria</a:t>
            </a:r>
          </a:p>
          <a:p>
            <a:pPr lvl="2"/>
            <a:r>
              <a:rPr lang="en-US" dirty="0" smtClean="0"/>
              <a:t>Great story</a:t>
            </a:r>
          </a:p>
          <a:p>
            <a:pPr lvl="2"/>
            <a:r>
              <a:rPr lang="en-US" dirty="0" smtClean="0"/>
              <a:t>Enjoyable enough to reread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538" y="1255518"/>
            <a:ext cx="3998262" cy="26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0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Jennifer </a:t>
            </a:r>
            <a:r>
              <a:rPr lang="en-US" dirty="0" err="1" smtClean="0"/>
              <a:t>Throndsen</a:t>
            </a:r>
            <a:endParaRPr lang="en-US" dirty="0" smtClean="0"/>
          </a:p>
          <a:p>
            <a:pPr lvl="1"/>
            <a:r>
              <a:rPr lang="en-US" sz="2400" dirty="0" smtClean="0"/>
              <a:t>Evidence-Based Learning in Canyons School District</a:t>
            </a:r>
          </a:p>
          <a:p>
            <a:pPr lvl="1"/>
            <a:r>
              <a:rPr lang="en-US" dirty="0" smtClean="0">
                <a:hlinkClick r:id="rId3"/>
              </a:rPr>
              <a:t>Jennifer.throndsen@canyonsdistrict.org</a:t>
            </a:r>
            <a:endParaRPr lang="en-US" dirty="0" smtClean="0"/>
          </a:p>
          <a:p>
            <a:pPr lvl="1"/>
            <a:r>
              <a:rPr lang="en-US" dirty="0" smtClean="0"/>
              <a:t>Website: </a:t>
            </a:r>
            <a:r>
              <a:rPr lang="en-US" dirty="0" smtClean="0">
                <a:hlinkClick r:id="rId4"/>
              </a:rPr>
              <a:t>http://amazingachievement.weebly.com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42677"/>
            <a:ext cx="9144000" cy="332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8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Rooster’s Off to See the World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the number sentences as read</a:t>
            </a:r>
            <a:endParaRPr lang="en-US" dirty="0" smtClean="0">
              <a:hlinkClick r:id="rId3" action="ppaction://hlinkfile"/>
            </a:endParaRPr>
          </a:p>
          <a:p>
            <a:r>
              <a:rPr lang="en-US" dirty="0" smtClean="0">
                <a:hlinkClick r:id="rId3" action="ppaction://hlinkfile"/>
              </a:rPr>
              <a:t>How many animals altogether? </a:t>
            </a:r>
            <a:endParaRPr lang="en-US" dirty="0" smtClean="0"/>
          </a:p>
          <a:p>
            <a:r>
              <a:rPr lang="en-US" dirty="0" smtClean="0">
                <a:hlinkClick r:id="rId4" action="ppaction://hlinkfile"/>
              </a:rPr>
              <a:t>Graphing Activity</a:t>
            </a:r>
            <a:endParaRPr lang="en-US" dirty="0" smtClean="0"/>
          </a:p>
          <a:p>
            <a:pPr lvl="1"/>
            <a:r>
              <a:rPr lang="en-US" dirty="0" smtClean="0"/>
              <a:t>Rooster’s off to see the world, who will go with Rooster?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http://www.carlemuseum.org/images/uploads/EricCarleMuseum/shop/1796_M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07043"/>
            <a:ext cx="18288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6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is a Snail, Ten is a Crab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460" y="1600200"/>
            <a:ext cx="432834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Core Standard Connections:</a:t>
            </a:r>
          </a:p>
          <a:p>
            <a:r>
              <a:rPr lang="en-US" dirty="0" smtClean="0"/>
              <a:t>Addition--1.OA.A.1; 1.OA.A.2; 2.OA.A.1 </a:t>
            </a:r>
          </a:p>
          <a:p>
            <a:r>
              <a:rPr lang="en-US" dirty="0" smtClean="0"/>
              <a:t>Multiplication—3.OA.A.1; 3.OA.A.3</a:t>
            </a:r>
          </a:p>
          <a:p>
            <a:r>
              <a:rPr lang="en-US" dirty="0" smtClean="0"/>
              <a:t>Place Value: 1.NBT.B.2b; 2.NBT.B.9</a:t>
            </a:r>
          </a:p>
          <a:p>
            <a:r>
              <a:rPr lang="en-US" dirty="0" smtClean="0"/>
              <a:t>Skip Counting: 1.NBT.B.2c; 2.NBT.A.2</a:t>
            </a:r>
          </a:p>
          <a:p>
            <a:pPr marL="0" indent="0">
              <a:buNone/>
            </a:pPr>
            <a:r>
              <a:rPr lang="en-US" b="1" u="sng" dirty="0" smtClean="0"/>
              <a:t>Standards for Mathematical Practice:</a:t>
            </a:r>
          </a:p>
          <a:p>
            <a:r>
              <a:rPr lang="en-US" dirty="0" smtClean="0"/>
              <a:t>Model with mathematics. </a:t>
            </a:r>
          </a:p>
          <a:p>
            <a:r>
              <a:rPr lang="en-US" dirty="0" smtClean="0"/>
              <a:t>Reason abstractly and quantitatively.</a:t>
            </a:r>
          </a:p>
          <a:p>
            <a:r>
              <a:rPr lang="en-US" dirty="0" smtClean="0"/>
              <a:t>Look for and express regularity in repeated reasoning. 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Author: April Sayre</a:t>
            </a:r>
          </a:p>
          <a:p>
            <a:r>
              <a:rPr lang="en-US" dirty="0" smtClean="0"/>
              <a:t>Amazon Price $6.99</a:t>
            </a:r>
          </a:p>
          <a:p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rcRect t="-15597" b="-15597"/>
          <a:stretch>
            <a:fillRect/>
          </a:stretch>
        </p:blipFill>
        <p:spPr>
          <a:xfrm>
            <a:off x="4800600" y="2545931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7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is a Snail, Ten is a Crab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Addition/Multiplication</a:t>
            </a:r>
          </a:p>
          <a:p>
            <a:r>
              <a:rPr lang="en-US" dirty="0" smtClean="0"/>
              <a:t>Roll a double die—outside is tens value, inside is ones value</a:t>
            </a:r>
          </a:p>
          <a:p>
            <a:r>
              <a:rPr lang="en-US" dirty="0" smtClean="0"/>
              <a:t>Create number sentences for rolled total with a combination of creatures.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Connecting to Place Value</a:t>
            </a:r>
          </a:p>
          <a:p>
            <a:r>
              <a:rPr lang="en-US" dirty="0" smtClean="0"/>
              <a:t>Look at the cover.  How does it represent 11?</a:t>
            </a:r>
          </a:p>
          <a:p>
            <a:endParaRPr lang="en-US" dirty="0"/>
          </a:p>
          <a:p>
            <a:r>
              <a:rPr lang="en-US" dirty="0" smtClean="0"/>
              <a:t>11=1 crab + 1 snail</a:t>
            </a:r>
          </a:p>
          <a:p>
            <a:r>
              <a:rPr lang="en-US" dirty="0" smtClean="0"/>
              <a:t>11= 1 ten + 1 one</a:t>
            </a:r>
          </a:p>
          <a:p>
            <a:r>
              <a:rPr lang="en-US" dirty="0" smtClean="0"/>
              <a:t>11= 10 + 1</a:t>
            </a:r>
          </a:p>
          <a:p>
            <a:endParaRPr lang="en-US" dirty="0" smtClean="0"/>
          </a:p>
          <a:p>
            <a:r>
              <a:rPr lang="en-US" dirty="0" smtClean="0"/>
              <a:t>What if the illustrator only drew crabs and snails? How would he show 15?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6" y="4449694"/>
            <a:ext cx="15367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886" y="4449694"/>
            <a:ext cx="15367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0" y="4449694"/>
            <a:ext cx="1473200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8489" y="6125311"/>
            <a:ext cx="2605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  +  8  +  4  =  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101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Pigs on a Blanket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Amazon: $6.29</a:t>
            </a:r>
          </a:p>
          <a:p>
            <a:r>
              <a:rPr lang="en-US" dirty="0" smtClean="0"/>
              <a:t>Author: Amy Axelrod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81905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u="sng" dirty="0" smtClean="0"/>
              <a:t>Core Standard Connections:</a:t>
            </a:r>
          </a:p>
          <a:p>
            <a:r>
              <a:rPr lang="en-US" dirty="0" smtClean="0"/>
              <a:t>3.MD.A.1—Time Intervals</a:t>
            </a:r>
          </a:p>
          <a:p>
            <a:r>
              <a:rPr lang="en-US" dirty="0" smtClean="0"/>
              <a:t>2.MD.C.8 or 5.NBT.B.7—Adding Money</a:t>
            </a:r>
          </a:p>
          <a:p>
            <a:r>
              <a:rPr lang="en-US" dirty="0" smtClean="0"/>
              <a:t>3.OA.A.3—Combinations</a:t>
            </a:r>
          </a:p>
          <a:p>
            <a:r>
              <a:rPr lang="en-US" dirty="0" smtClean="0"/>
              <a:t>3.NBT.A. 1; 4.NBT.3.A--Rounding</a:t>
            </a:r>
          </a:p>
          <a:p>
            <a:endParaRPr lang="en-US" dirty="0"/>
          </a:p>
          <a:p>
            <a:r>
              <a:rPr lang="en-US" sz="2400" b="1" u="sng" dirty="0" smtClean="0"/>
              <a:t>Standards for Mathematical Practice:</a:t>
            </a:r>
          </a:p>
          <a:p>
            <a:r>
              <a:rPr lang="en-US" dirty="0" smtClean="0"/>
              <a:t>Make sense of problems and persevere in solving them.</a:t>
            </a:r>
          </a:p>
          <a:p>
            <a:r>
              <a:rPr lang="en-US" dirty="0" smtClean="0"/>
              <a:t>Reason abstractly and quantitatively.</a:t>
            </a:r>
          </a:p>
          <a:p>
            <a:r>
              <a:rPr lang="en-US" dirty="0" smtClean="0"/>
              <a:t>Model with mathematics.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89" y="2964447"/>
            <a:ext cx="3606800" cy="30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2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077200" cy="626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29663" cy="652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04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2197</Words>
  <Application>Microsoft Macintosh PowerPoint</Application>
  <PresentationFormat>On-screen Show (4:3)</PresentationFormat>
  <Paragraphs>332</Paragraphs>
  <Slides>33</Slides>
  <Notes>21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Using Math Literature to Meet the Demands of the Core Grades 1-4</vt:lpstr>
      <vt:lpstr>Objectives</vt:lpstr>
      <vt:lpstr>Rooster’s Off to See the World</vt:lpstr>
      <vt:lpstr>Rooster’s Off to See the World</vt:lpstr>
      <vt:lpstr>One is a Snail, Ten is a Crab</vt:lpstr>
      <vt:lpstr>One is a Snail, Ten is a Crab </vt:lpstr>
      <vt:lpstr>Pigs on a Blanket</vt:lpstr>
      <vt:lpstr>PowerPoint Presentation</vt:lpstr>
      <vt:lpstr>PowerPoint Presentation</vt:lpstr>
      <vt:lpstr>PowerPoint Presentation</vt:lpstr>
      <vt:lpstr>Pigs on a Blanket</vt:lpstr>
      <vt:lpstr>Splash!</vt:lpstr>
      <vt:lpstr>Splash!</vt:lpstr>
      <vt:lpstr>12 Ways to Get to 11</vt:lpstr>
      <vt:lpstr>12 Ways to Get to 11</vt:lpstr>
      <vt:lpstr>The Great Graph Contest</vt:lpstr>
      <vt:lpstr>The Great Graph Contest and Lemonade For Sale</vt:lpstr>
      <vt:lpstr>Amanda Bean’s Amazing Dream</vt:lpstr>
      <vt:lpstr>Amanda Bean’s Amazing Dream</vt:lpstr>
      <vt:lpstr>One Hundred Hungry Ants</vt:lpstr>
      <vt:lpstr>One Hundred Hungry Ants Ants </vt:lpstr>
      <vt:lpstr>Polar Bear Math</vt:lpstr>
      <vt:lpstr>Polar Bear Math</vt:lpstr>
      <vt:lpstr>Bean Thirteen</vt:lpstr>
      <vt:lpstr>Bean Thirteen</vt:lpstr>
      <vt:lpstr>365 Penguins</vt:lpstr>
      <vt:lpstr>365 Penguins</vt:lpstr>
      <vt:lpstr>Great Estimations</vt:lpstr>
      <vt:lpstr>Great Estimations</vt:lpstr>
      <vt:lpstr>How Many Seeds in a Pumpkin?</vt:lpstr>
      <vt:lpstr>How Many Seeds in a Pumpkin?</vt:lpstr>
      <vt:lpstr>Selecting Quality Math Literature</vt:lpstr>
      <vt:lpstr>Contact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Math Literature to Meet the Demands of the Core Grades 1-4</dc:title>
  <dc:creator>Jennifer</dc:creator>
  <cp:lastModifiedBy>Jennifer</cp:lastModifiedBy>
  <cp:revision>46</cp:revision>
  <dcterms:created xsi:type="dcterms:W3CDTF">2013-10-27T00:32:14Z</dcterms:created>
  <dcterms:modified xsi:type="dcterms:W3CDTF">2013-11-02T03:16:57Z</dcterms:modified>
</cp:coreProperties>
</file>