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70" r:id="rId5"/>
    <p:sldId id="260" r:id="rId6"/>
    <p:sldId id="261" r:id="rId7"/>
    <p:sldId id="269" r:id="rId8"/>
    <p:sldId id="268" r:id="rId9"/>
    <p:sldId id="275" r:id="rId10"/>
    <p:sldId id="259" r:id="rId11"/>
    <p:sldId id="263" r:id="rId12"/>
    <p:sldId id="262" r:id="rId13"/>
    <p:sldId id="264" r:id="rId14"/>
    <p:sldId id="272" r:id="rId15"/>
    <p:sldId id="265" r:id="rId16"/>
    <p:sldId id="266" r:id="rId17"/>
    <p:sldId id="267" r:id="rId18"/>
    <p:sldId id="271"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AD12F-B929-4191-B695-6C177CCB639F}" type="datetimeFigureOut">
              <a:rPr lang="en-US" smtClean="0"/>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AF851-9809-45DD-82EE-6BF850A3D712}" type="slidenum">
              <a:rPr lang="en-US" smtClean="0"/>
              <a:t>‹#›</a:t>
            </a:fld>
            <a:endParaRPr lang="en-US"/>
          </a:p>
        </p:txBody>
      </p:sp>
    </p:spTree>
    <p:extLst>
      <p:ext uri="{BB962C8B-B14F-4D97-AF65-F5344CB8AC3E}">
        <p14:creationId xmlns:p14="http://schemas.microsoft.com/office/powerpoint/2010/main" val="201744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It’s a word on the word wall.  It has four letter.</a:t>
            </a:r>
            <a:r>
              <a:rPr lang="en-US" baseline="0" dirty="0" smtClean="0"/>
              <a:t>  It begins with “d”. It rhymes with stuck. It finishes the sentence “In the pond, I saw a white ______.”</a:t>
            </a:r>
            <a:endParaRPr lang="en-US" dirty="0"/>
          </a:p>
        </p:txBody>
      </p:sp>
      <p:sp>
        <p:nvSpPr>
          <p:cNvPr id="4" name="Slide Number Placeholder 3"/>
          <p:cNvSpPr>
            <a:spLocks noGrp="1"/>
          </p:cNvSpPr>
          <p:nvPr>
            <p:ph type="sldNum" sz="quarter" idx="10"/>
          </p:nvPr>
        </p:nvSpPr>
        <p:spPr/>
        <p:txBody>
          <a:bodyPr/>
          <a:lstStyle/>
          <a:p>
            <a:fld id="{3CDAF851-9809-45DD-82EE-6BF850A3D712}" type="slidenum">
              <a:rPr lang="en-US" smtClean="0"/>
              <a:t>5</a:t>
            </a:fld>
            <a:endParaRPr lang="en-US"/>
          </a:p>
        </p:txBody>
      </p:sp>
    </p:spTree>
    <p:extLst>
      <p:ext uri="{BB962C8B-B14F-4D97-AF65-F5344CB8AC3E}">
        <p14:creationId xmlns:p14="http://schemas.microsoft.com/office/powerpoint/2010/main" val="2333657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DAF851-9809-45DD-82EE-6BF850A3D712}" type="slidenum">
              <a:rPr lang="en-US" smtClean="0"/>
              <a:t>18</a:t>
            </a:fld>
            <a:endParaRPr lang="en-US"/>
          </a:p>
        </p:txBody>
      </p:sp>
    </p:spTree>
    <p:extLst>
      <p:ext uri="{BB962C8B-B14F-4D97-AF65-F5344CB8AC3E}">
        <p14:creationId xmlns:p14="http://schemas.microsoft.com/office/powerpoint/2010/main" val="146889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F0E9B31-1BBA-47E8-8335-3B838234A3A7}" type="datetimeFigureOut">
              <a:rPr lang="en-US" smtClean="0"/>
              <a:t>9/13/2012</a:t>
            </a:fld>
            <a:endParaRPr lang="en-US"/>
          </a:p>
        </p:txBody>
      </p:sp>
      <p:sp>
        <p:nvSpPr>
          <p:cNvPr id="8" name="Slide Number Placeholder 7"/>
          <p:cNvSpPr>
            <a:spLocks noGrp="1"/>
          </p:cNvSpPr>
          <p:nvPr>
            <p:ph type="sldNum" sz="quarter" idx="11"/>
          </p:nvPr>
        </p:nvSpPr>
        <p:spPr/>
        <p:txBody>
          <a:bodyPr/>
          <a:lstStyle/>
          <a:p>
            <a:fld id="{0786829F-5792-452C-BB07-DCC319FF39F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E9B31-1BBA-47E8-8335-3B838234A3A7}"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E9B31-1BBA-47E8-8335-3B838234A3A7}"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E9B31-1BBA-47E8-8335-3B838234A3A7}"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E9B31-1BBA-47E8-8335-3B838234A3A7}"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0E9B31-1BBA-47E8-8335-3B838234A3A7}"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6829F-5792-452C-BB07-DCC319FF39F1}"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F0E9B31-1BBA-47E8-8335-3B838234A3A7}" type="datetimeFigureOut">
              <a:rPr lang="en-US" smtClean="0"/>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6829F-5792-452C-BB07-DCC319FF39F1}"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0E9B31-1BBA-47E8-8335-3B838234A3A7}" type="datetimeFigureOut">
              <a:rPr lang="en-US" smtClean="0"/>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E9B31-1BBA-47E8-8335-3B838234A3A7}" type="datetimeFigureOut">
              <a:rPr lang="en-US" smtClean="0"/>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E9B31-1BBA-47E8-8335-3B838234A3A7}"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E9B31-1BBA-47E8-8335-3B838234A3A7}"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6829F-5792-452C-BB07-DCC319FF39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F0E9B31-1BBA-47E8-8335-3B838234A3A7}" type="datetimeFigureOut">
              <a:rPr lang="en-US" smtClean="0"/>
              <a:t>9/13/2012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786829F-5792-452C-BB07-DCC319FF39F1}"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rsjonesroom.com/songs/4letter.html" TargetMode="External"/><Relationship Id="rId2" Type="http://schemas.openxmlformats.org/officeDocument/2006/relationships/hyperlink" Target="http://mrsjonesroom.com/songs/3letter.html" TargetMode="External"/><Relationship Id="rId1" Type="http://schemas.openxmlformats.org/officeDocument/2006/relationships/slideLayout" Target="../slideLayouts/slideLayout2.xml"/><Relationship Id="rId4" Type="http://schemas.openxmlformats.org/officeDocument/2006/relationships/hyperlink" Target="http://mrsjonesroom.com/songs/5lette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Word Walls</a:t>
            </a:r>
            <a:endParaRPr lang="en-US" dirty="0"/>
          </a:p>
        </p:txBody>
      </p:sp>
      <p:sp>
        <p:nvSpPr>
          <p:cNvPr id="3" name="Subtitle 2"/>
          <p:cNvSpPr>
            <a:spLocks noGrp="1"/>
          </p:cNvSpPr>
          <p:nvPr>
            <p:ph type="subTitle" idx="1"/>
          </p:nvPr>
        </p:nvSpPr>
        <p:spPr/>
        <p:txBody>
          <a:bodyPr/>
          <a:lstStyle/>
          <a:p>
            <a:r>
              <a:rPr lang="en-US" dirty="0" smtClean="0"/>
              <a:t>“Having” a word wall is not enough, we have to “do” the word wall</a:t>
            </a:r>
            <a:endParaRPr lang="en-US" dirty="0"/>
          </a:p>
        </p:txBody>
      </p:sp>
    </p:spTree>
    <p:extLst>
      <p:ext uri="{BB962C8B-B14F-4D97-AF65-F5344CB8AC3E}">
        <p14:creationId xmlns:p14="http://schemas.microsoft.com/office/powerpoint/2010/main" val="93070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 Mind Reader</a:t>
            </a:r>
            <a:endParaRPr lang="en-US" dirty="0"/>
          </a:p>
        </p:txBody>
      </p:sp>
      <p:sp>
        <p:nvSpPr>
          <p:cNvPr id="3" name="Content Placeholder 2"/>
          <p:cNvSpPr>
            <a:spLocks noGrp="1"/>
          </p:cNvSpPr>
          <p:nvPr>
            <p:ph idx="1"/>
          </p:nvPr>
        </p:nvSpPr>
        <p:spPr/>
        <p:txBody>
          <a:bodyPr>
            <a:normAutofit lnSpcReduction="10000"/>
          </a:bodyPr>
          <a:lstStyle/>
          <a:p>
            <a:r>
              <a:rPr lang="en-US" dirty="0" smtClean="0"/>
              <a:t>On the back of their word wall practice paper:</a:t>
            </a:r>
          </a:p>
          <a:p>
            <a:pPr lvl="1"/>
            <a:r>
              <a:rPr lang="en-US" dirty="0" smtClean="0"/>
              <a:t>Number their paper from 1-5</a:t>
            </a:r>
          </a:p>
          <a:p>
            <a:pPr lvl="1"/>
            <a:r>
              <a:rPr lang="en-US" dirty="0" smtClean="0"/>
              <a:t>See if you can read my mind</a:t>
            </a:r>
          </a:p>
          <a:p>
            <a:pPr lvl="1"/>
            <a:r>
              <a:rPr lang="en-US" dirty="0" smtClean="0"/>
              <a:t>Give five clues</a:t>
            </a:r>
          </a:p>
          <a:p>
            <a:pPr lvl="1"/>
            <a:r>
              <a:rPr lang="en-US" dirty="0" smtClean="0"/>
              <a:t>First clue is always: “It’s one of the words on the word wall.”</a:t>
            </a:r>
          </a:p>
          <a:p>
            <a:pPr lvl="1"/>
            <a:r>
              <a:rPr lang="en-US" dirty="0" smtClean="0"/>
              <a:t>Last clue usually “It completes this sentence…”</a:t>
            </a:r>
          </a:p>
          <a:p>
            <a:pPr lvl="1"/>
            <a:endParaRPr lang="en-US" dirty="0"/>
          </a:p>
          <a:p>
            <a:pPr lvl="1"/>
            <a:endParaRPr lang="en-US" dirty="0" smtClean="0"/>
          </a:p>
          <a:p>
            <a:pPr lvl="1"/>
            <a:endParaRPr lang="en-US" dirty="0"/>
          </a:p>
          <a:p>
            <a:pPr lvl="1"/>
            <a:endParaRPr lang="en-US" dirty="0" smtClean="0"/>
          </a:p>
          <a:p>
            <a:pPr lvl="1"/>
            <a:r>
              <a:rPr lang="en-US" dirty="0" smtClean="0"/>
              <a:t>Let’s try it…</a:t>
            </a:r>
          </a:p>
          <a:p>
            <a:pPr lvl="1"/>
            <a:endParaRPr lang="en-US" dirty="0"/>
          </a:p>
        </p:txBody>
      </p:sp>
    </p:spTree>
    <p:extLst>
      <p:ext uri="{BB962C8B-B14F-4D97-AF65-F5344CB8AC3E}">
        <p14:creationId xmlns:p14="http://schemas.microsoft.com/office/powerpoint/2010/main" val="266924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Independent Station Ideas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811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Writing</a:t>
            </a:r>
            <a:endParaRPr lang="en-US" dirty="0"/>
          </a:p>
        </p:txBody>
      </p:sp>
      <p:sp>
        <p:nvSpPr>
          <p:cNvPr id="3" name="Content Placeholder 2"/>
          <p:cNvSpPr>
            <a:spLocks noGrp="1"/>
          </p:cNvSpPr>
          <p:nvPr>
            <p:ph idx="1"/>
          </p:nvPr>
        </p:nvSpPr>
        <p:spPr/>
        <p:txBody>
          <a:bodyPr/>
          <a:lstStyle/>
          <a:p>
            <a:r>
              <a:rPr lang="en-US" dirty="0" smtClean="0"/>
              <a:t>Materials:  3 x 5 cards, 5 colors of crayons</a:t>
            </a:r>
          </a:p>
          <a:p>
            <a:endParaRPr lang="en-US" dirty="0"/>
          </a:p>
          <a:p>
            <a:r>
              <a:rPr lang="en-US" dirty="0" smtClean="0"/>
              <a:t>1) Pick a word wall word to copy and five crayons (could just choose from your concept board list of high frequency words)</a:t>
            </a:r>
          </a:p>
          <a:p>
            <a:r>
              <a:rPr lang="en-US" dirty="0" smtClean="0"/>
              <a:t>2) Write the word in one color, and whisper the letters as you write them.</a:t>
            </a:r>
          </a:p>
          <a:p>
            <a:r>
              <a:rPr lang="en-US" dirty="0" smtClean="0"/>
              <a:t>3) Repeat over the top of each letter in four other colors.</a:t>
            </a:r>
          </a:p>
          <a:p>
            <a:endParaRPr lang="en-US" dirty="0"/>
          </a:p>
          <a:p>
            <a:r>
              <a:rPr lang="en-US" dirty="0" smtClean="0"/>
              <a:t>Note:  need to write the whole word each time—not one letter at a time </a:t>
            </a:r>
            <a:endParaRPr lang="en-US" dirty="0"/>
          </a:p>
        </p:txBody>
      </p:sp>
    </p:spTree>
    <p:extLst>
      <p:ext uri="{BB962C8B-B14F-4D97-AF65-F5344CB8AC3E}">
        <p14:creationId xmlns:p14="http://schemas.microsoft.com/office/powerpoint/2010/main" val="754062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Mix-it, Fix-it</a:t>
            </a:r>
            <a:endParaRPr lang="en-US" dirty="0"/>
          </a:p>
        </p:txBody>
      </p:sp>
      <p:sp>
        <p:nvSpPr>
          <p:cNvPr id="3" name="Content Placeholder 2"/>
          <p:cNvSpPr>
            <a:spLocks noGrp="1"/>
          </p:cNvSpPr>
          <p:nvPr>
            <p:ph idx="1"/>
          </p:nvPr>
        </p:nvSpPr>
        <p:spPr/>
        <p:txBody>
          <a:bodyPr/>
          <a:lstStyle/>
          <a:p>
            <a:r>
              <a:rPr lang="en-US" dirty="0" smtClean="0"/>
              <a:t>Materials:  word wall word cards, magnetic letters</a:t>
            </a:r>
          </a:p>
          <a:p>
            <a:endParaRPr lang="en-US" dirty="0"/>
          </a:p>
          <a:p>
            <a:r>
              <a:rPr lang="en-US" dirty="0" smtClean="0"/>
              <a:t>1) Pick a word wall word card.</a:t>
            </a:r>
          </a:p>
          <a:p>
            <a:r>
              <a:rPr lang="en-US" dirty="0" smtClean="0"/>
              <a:t>2)Make the word with magnetic letters.</a:t>
            </a:r>
          </a:p>
          <a:p>
            <a:r>
              <a:rPr lang="en-US" dirty="0" smtClean="0"/>
              <a:t>3) Mix up the letters.</a:t>
            </a:r>
          </a:p>
          <a:p>
            <a:r>
              <a:rPr lang="en-US" dirty="0" smtClean="0"/>
              <a:t>4)Fix the word by putting the letters back in order.</a:t>
            </a:r>
          </a:p>
          <a:p>
            <a:r>
              <a:rPr lang="en-US" dirty="0" smtClean="0"/>
              <a:t>5) Write the word in word wall book—or other notebook</a:t>
            </a:r>
          </a:p>
          <a:p>
            <a:r>
              <a:rPr lang="en-US" dirty="0" smtClean="0"/>
              <a:t>6) Repeat with new word.</a:t>
            </a:r>
            <a:endParaRPr lang="en-US" dirty="0"/>
          </a:p>
        </p:txBody>
      </p:sp>
    </p:spTree>
    <p:extLst>
      <p:ext uri="{BB962C8B-B14F-4D97-AF65-F5344CB8AC3E}">
        <p14:creationId xmlns:p14="http://schemas.microsoft.com/office/powerpoint/2010/main" val="3579832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Wall</a:t>
            </a:r>
            <a:endParaRPr lang="en-US" dirty="0"/>
          </a:p>
        </p:txBody>
      </p:sp>
      <p:sp>
        <p:nvSpPr>
          <p:cNvPr id="3" name="Content Placeholder 2"/>
          <p:cNvSpPr>
            <a:spLocks noGrp="1"/>
          </p:cNvSpPr>
          <p:nvPr>
            <p:ph idx="1"/>
          </p:nvPr>
        </p:nvSpPr>
        <p:spPr/>
        <p:txBody>
          <a:bodyPr/>
          <a:lstStyle/>
          <a:p>
            <a:r>
              <a:rPr lang="en-US" dirty="0" smtClean="0"/>
              <a:t>Students work in partners and quiz each other on the word wall words</a:t>
            </a:r>
          </a:p>
          <a:p>
            <a:r>
              <a:rPr lang="en-US" dirty="0" smtClean="0"/>
              <a:t>Could have them write down five-eight words that they read</a:t>
            </a:r>
            <a:endParaRPr lang="en-US" dirty="0"/>
          </a:p>
        </p:txBody>
      </p:sp>
    </p:spTree>
    <p:extLst>
      <p:ext uri="{BB962C8B-B14F-4D97-AF65-F5344CB8AC3E}">
        <p14:creationId xmlns:p14="http://schemas.microsoft.com/office/powerpoint/2010/main" val="2132118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Whole Class Review Games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2028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Pass the Pooh</a:t>
            </a:r>
            <a:endParaRPr lang="en-US" dirty="0"/>
          </a:p>
        </p:txBody>
      </p:sp>
      <p:sp>
        <p:nvSpPr>
          <p:cNvPr id="5" name="Content Placeholder 4"/>
          <p:cNvSpPr>
            <a:spLocks noGrp="1"/>
          </p:cNvSpPr>
          <p:nvPr>
            <p:ph idx="1"/>
          </p:nvPr>
        </p:nvSpPr>
        <p:spPr/>
        <p:txBody>
          <a:bodyPr/>
          <a:lstStyle/>
          <a:p>
            <a:r>
              <a:rPr lang="en-US" dirty="0" smtClean="0"/>
              <a:t>Using a stuffed animal, you pass the Pooh to one of the students and point to one of the word wall words for them to read, then class choral reads the same word</a:t>
            </a:r>
          </a:p>
          <a:p>
            <a:r>
              <a:rPr lang="en-US" dirty="0" smtClean="0"/>
              <a:t>They read the word and pass the Pooh to someone else and repeat</a:t>
            </a:r>
            <a:endParaRPr lang="en-US" dirty="0"/>
          </a:p>
        </p:txBody>
      </p:sp>
    </p:spTree>
    <p:extLst>
      <p:ext uri="{BB962C8B-B14F-4D97-AF65-F5344CB8AC3E}">
        <p14:creationId xmlns:p14="http://schemas.microsoft.com/office/powerpoint/2010/main" val="1396091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Around the World</a:t>
            </a:r>
            <a:endParaRPr lang="en-US" dirty="0"/>
          </a:p>
        </p:txBody>
      </p:sp>
      <p:sp>
        <p:nvSpPr>
          <p:cNvPr id="3" name="Content Placeholder 2"/>
          <p:cNvSpPr>
            <a:spLocks noGrp="1"/>
          </p:cNvSpPr>
          <p:nvPr>
            <p:ph idx="1"/>
          </p:nvPr>
        </p:nvSpPr>
        <p:spPr/>
        <p:txBody>
          <a:bodyPr/>
          <a:lstStyle/>
          <a:p>
            <a:r>
              <a:rPr lang="en-US" dirty="0" smtClean="0"/>
              <a:t>2 students stand up—side by side</a:t>
            </a:r>
          </a:p>
          <a:p>
            <a:r>
              <a:rPr lang="en-US" dirty="0" smtClean="0"/>
              <a:t>Teacher points to one of the word wall words</a:t>
            </a:r>
          </a:p>
          <a:p>
            <a:r>
              <a:rPr lang="en-US" dirty="0" smtClean="0"/>
              <a:t>The student to read the word first  moves on to the next student</a:t>
            </a:r>
          </a:p>
          <a:p>
            <a:r>
              <a:rPr lang="en-US" dirty="0" smtClean="0"/>
              <a:t>Goal—is the get all the way around the class</a:t>
            </a:r>
            <a:endParaRPr lang="en-US" dirty="0"/>
          </a:p>
        </p:txBody>
      </p:sp>
    </p:spTree>
    <p:extLst>
      <p:ext uri="{BB962C8B-B14F-4D97-AF65-F5344CB8AC3E}">
        <p14:creationId xmlns:p14="http://schemas.microsoft.com/office/powerpoint/2010/main" val="419133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WORDO</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52400"/>
            <a:ext cx="4772025" cy="617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3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foam finger/pointer</a:t>
            </a:r>
            <a:endParaRPr lang="en-US" dirty="0"/>
          </a:p>
        </p:txBody>
      </p:sp>
      <p:sp>
        <p:nvSpPr>
          <p:cNvPr id="3" name="Content Placeholder 2"/>
          <p:cNvSpPr>
            <a:spLocks noGrp="1"/>
          </p:cNvSpPr>
          <p:nvPr>
            <p:ph idx="1"/>
          </p:nvPr>
        </p:nvSpPr>
        <p:spPr/>
        <p:txBody>
          <a:bodyPr>
            <a:normAutofit/>
          </a:bodyPr>
          <a:lstStyle/>
          <a:p>
            <a:r>
              <a:rPr lang="en-US" dirty="0" smtClean="0"/>
              <a:t>Student uses the teacher’s pointer or foam finger and points to a word on the wall</a:t>
            </a:r>
          </a:p>
          <a:p>
            <a:r>
              <a:rPr lang="en-US" dirty="0" smtClean="0"/>
              <a:t>The class reads the words</a:t>
            </a:r>
          </a:p>
          <a:p>
            <a:endParaRPr lang="en-US" dirty="0"/>
          </a:p>
          <a:p>
            <a:r>
              <a:rPr lang="en-US" dirty="0" smtClean="0"/>
              <a:t>Variation</a:t>
            </a:r>
          </a:p>
          <a:p>
            <a:pPr lvl="1"/>
            <a:r>
              <a:rPr lang="en-US" b="1" dirty="0"/>
              <a:t>Flashlight Fun</a:t>
            </a:r>
            <a:endParaRPr lang="en-US" dirty="0"/>
          </a:p>
          <a:p>
            <a:pPr lvl="2"/>
            <a:r>
              <a:rPr lang="en-US" dirty="0"/>
              <a:t>Turn out the lights. </a:t>
            </a:r>
            <a:endParaRPr lang="en-US" dirty="0" smtClean="0"/>
          </a:p>
          <a:p>
            <a:pPr lvl="2"/>
            <a:r>
              <a:rPr lang="en-US" dirty="0" smtClean="0"/>
              <a:t>Say </a:t>
            </a:r>
            <a:r>
              <a:rPr lang="en-US" dirty="0"/>
              <a:t>the poem together with the class:</a:t>
            </a:r>
            <a:br>
              <a:rPr lang="en-US" dirty="0"/>
            </a:br>
            <a:r>
              <a:rPr lang="en-US" dirty="0"/>
              <a:t>Flashlight, flashlight, oh so bright,</a:t>
            </a:r>
            <a:br>
              <a:rPr lang="en-US" dirty="0"/>
            </a:br>
            <a:r>
              <a:rPr lang="en-US" dirty="0"/>
              <a:t>Shine on a word with your light. </a:t>
            </a:r>
          </a:p>
          <a:p>
            <a:pPr lvl="2"/>
            <a:r>
              <a:rPr lang="en-US" dirty="0"/>
              <a:t>Shine the flashlight on individual words for the class to read and chant. </a:t>
            </a:r>
          </a:p>
          <a:p>
            <a:pPr lvl="1"/>
            <a:endParaRPr lang="en-US" dirty="0"/>
          </a:p>
        </p:txBody>
      </p:sp>
    </p:spTree>
    <p:extLst>
      <p:ext uri="{BB962C8B-B14F-4D97-AF65-F5344CB8AC3E}">
        <p14:creationId xmlns:p14="http://schemas.microsoft.com/office/powerpoint/2010/main" val="261556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Word Walls?</a:t>
            </a:r>
            <a:endParaRPr lang="en-US" dirty="0"/>
          </a:p>
        </p:txBody>
      </p:sp>
      <p:sp>
        <p:nvSpPr>
          <p:cNvPr id="3" name="Content Placeholder 2"/>
          <p:cNvSpPr>
            <a:spLocks noGrp="1"/>
          </p:cNvSpPr>
          <p:nvPr>
            <p:ph idx="1"/>
          </p:nvPr>
        </p:nvSpPr>
        <p:spPr/>
        <p:txBody>
          <a:bodyPr/>
          <a:lstStyle/>
          <a:p>
            <a:r>
              <a:rPr lang="en-US" sz="2400" dirty="0" smtClean="0"/>
              <a:t>100 words account for almost half of all the words we read and write</a:t>
            </a:r>
          </a:p>
          <a:p>
            <a:r>
              <a:rPr lang="en-US" sz="2400" dirty="0" smtClean="0"/>
              <a:t>Ten words—of, the, and, a, to, in is, you, that, it—account for almost a quarter of all the words we read and write</a:t>
            </a:r>
          </a:p>
          <a:p>
            <a:r>
              <a:rPr lang="en-US" sz="2400" dirty="0" smtClean="0"/>
              <a:t>Frees them for decoding and improves spelling</a:t>
            </a:r>
          </a:p>
          <a:p>
            <a:r>
              <a:rPr lang="en-US" sz="2400" dirty="0" smtClean="0"/>
              <a:t>Struggling readers have great difficulty learning these words</a:t>
            </a:r>
          </a:p>
          <a:p>
            <a:endParaRPr lang="en-US" dirty="0"/>
          </a:p>
        </p:txBody>
      </p:sp>
    </p:spTree>
    <p:extLst>
      <p:ext uri="{BB962C8B-B14F-4D97-AF65-F5344CB8AC3E}">
        <p14:creationId xmlns:p14="http://schemas.microsoft.com/office/powerpoint/2010/main" val="2788178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Rhyme with the word wall</a:t>
            </a:r>
          </a:p>
          <a:p>
            <a:pPr lvl="1"/>
            <a:r>
              <a:rPr lang="en-US" dirty="0" smtClean="0"/>
              <a:t>Find a word that rhymes with door—for</a:t>
            </a:r>
          </a:p>
          <a:p>
            <a:r>
              <a:rPr lang="en-US" dirty="0" smtClean="0"/>
              <a:t>Reviewing endings</a:t>
            </a:r>
          </a:p>
          <a:p>
            <a:pPr lvl="1"/>
            <a:r>
              <a:rPr lang="en-US" dirty="0" smtClean="0"/>
              <a:t>Pick an ending –s, -</a:t>
            </a:r>
            <a:r>
              <a:rPr lang="en-US" dirty="0" err="1" smtClean="0"/>
              <a:t>es</a:t>
            </a:r>
            <a:r>
              <a:rPr lang="en-US" dirty="0" smtClean="0"/>
              <a:t>, -</a:t>
            </a:r>
            <a:r>
              <a:rPr lang="en-US" dirty="0" err="1" smtClean="0"/>
              <a:t>ing</a:t>
            </a:r>
            <a:endParaRPr lang="en-US" dirty="0" smtClean="0"/>
          </a:p>
          <a:p>
            <a:r>
              <a:rPr lang="en-US" dirty="0"/>
              <a:t>Word Categories</a:t>
            </a:r>
          </a:p>
          <a:p>
            <a:pPr lvl="1"/>
            <a:r>
              <a:rPr lang="en-US" dirty="0"/>
              <a:t>• Find words that have certain qualities in common.</a:t>
            </a:r>
          </a:p>
          <a:p>
            <a:pPr lvl="1"/>
            <a:r>
              <a:rPr lang="en-US" dirty="0"/>
              <a:t>Students write them down along with the teacher</a:t>
            </a:r>
            <a:r>
              <a:rPr lang="en-US" dirty="0" smtClean="0"/>
              <a:t>.</a:t>
            </a:r>
          </a:p>
          <a:p>
            <a:pPr marL="45720" indent="0">
              <a:buNone/>
            </a:pPr>
            <a:r>
              <a:rPr lang="en-US" dirty="0" smtClean="0"/>
              <a:t>	 </a:t>
            </a:r>
            <a:r>
              <a:rPr lang="en-US" dirty="0"/>
              <a:t>Examples:</a:t>
            </a:r>
          </a:p>
          <a:p>
            <a:pPr marL="45720" indent="0">
              <a:buNone/>
            </a:pPr>
            <a:r>
              <a:rPr lang="en-US" dirty="0" smtClean="0"/>
              <a:t>		Words </a:t>
            </a:r>
            <a:r>
              <a:rPr lang="en-US" dirty="0"/>
              <a:t>that begin with vowels</a:t>
            </a:r>
          </a:p>
          <a:p>
            <a:pPr marL="45720" indent="0">
              <a:buNone/>
            </a:pPr>
            <a:r>
              <a:rPr lang="en-US" dirty="0" smtClean="0"/>
              <a:t>		Words </a:t>
            </a:r>
            <a:r>
              <a:rPr lang="en-US" dirty="0"/>
              <a:t>of a certain length</a:t>
            </a:r>
          </a:p>
          <a:p>
            <a:pPr marL="45720" indent="0">
              <a:buNone/>
            </a:pPr>
            <a:r>
              <a:rPr lang="en-US" dirty="0" smtClean="0"/>
              <a:t>		Words </a:t>
            </a:r>
            <a:r>
              <a:rPr lang="en-US" dirty="0"/>
              <a:t>that describe</a:t>
            </a:r>
          </a:p>
          <a:p>
            <a:pPr marL="45720" indent="0">
              <a:buNone/>
            </a:pPr>
            <a:r>
              <a:rPr lang="en-US" dirty="0" smtClean="0"/>
              <a:t> 		Words </a:t>
            </a:r>
            <a:r>
              <a:rPr lang="en-US" dirty="0"/>
              <a:t>that end with a suffix</a:t>
            </a:r>
          </a:p>
          <a:p>
            <a:pPr marL="45720" indent="0">
              <a:buNone/>
            </a:pPr>
            <a:r>
              <a:rPr lang="en-US" dirty="0" smtClean="0"/>
              <a:t>		Words </a:t>
            </a:r>
            <a:r>
              <a:rPr lang="en-US" dirty="0"/>
              <a:t>that begin with certain onsets and rimes</a:t>
            </a:r>
            <a:endParaRPr lang="en-US" dirty="0" smtClean="0"/>
          </a:p>
          <a:p>
            <a:endParaRPr lang="en-US" dirty="0"/>
          </a:p>
        </p:txBody>
      </p:sp>
    </p:spTree>
    <p:extLst>
      <p:ext uri="{BB962C8B-B14F-4D97-AF65-F5344CB8AC3E}">
        <p14:creationId xmlns:p14="http://schemas.microsoft.com/office/powerpoint/2010/main" val="116675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 Word Wall</a:t>
            </a:r>
            <a:endParaRPr lang="en-US" dirty="0"/>
          </a:p>
        </p:txBody>
      </p:sp>
      <p:sp>
        <p:nvSpPr>
          <p:cNvPr id="3" name="Content Placeholder 2"/>
          <p:cNvSpPr>
            <a:spLocks noGrp="1"/>
          </p:cNvSpPr>
          <p:nvPr>
            <p:ph idx="1"/>
          </p:nvPr>
        </p:nvSpPr>
        <p:spPr/>
        <p:txBody>
          <a:bodyPr/>
          <a:lstStyle/>
          <a:p>
            <a:r>
              <a:rPr lang="en-US" dirty="0" smtClean="0"/>
              <a:t>1. Add words gradually—five or so a week</a:t>
            </a:r>
          </a:p>
          <a:p>
            <a:r>
              <a:rPr lang="en-US" dirty="0" smtClean="0"/>
              <a:t>2. Make them accessible—where everyone can see them</a:t>
            </a:r>
          </a:p>
          <a:p>
            <a:pPr lvl="1"/>
            <a:r>
              <a:rPr lang="en-US" dirty="0" smtClean="0"/>
              <a:t>Consider using a variety of colors so that constantly confused ones have a color cue (for, from; that, them, they, this, etc.)</a:t>
            </a:r>
          </a:p>
          <a:p>
            <a:r>
              <a:rPr lang="en-US" dirty="0" smtClean="0"/>
              <a:t>3.  Practice the words by chanting and writing them</a:t>
            </a:r>
          </a:p>
          <a:p>
            <a:pPr lvl="2"/>
            <a:r>
              <a:rPr lang="en-US" dirty="0" smtClean="0"/>
              <a:t>Struggling readers are not usually good visual learners and can’t just look at and remember the words</a:t>
            </a:r>
          </a:p>
          <a:p>
            <a:r>
              <a:rPr lang="en-US" dirty="0" smtClean="0"/>
              <a:t>4. Do a variety of review activities</a:t>
            </a:r>
          </a:p>
          <a:p>
            <a:r>
              <a:rPr lang="en-US" dirty="0" smtClean="0"/>
              <a:t>5. Make sure word wall words are spelled correctly in any writing students do (hold them accountable)</a:t>
            </a:r>
            <a:endParaRPr lang="en-US" dirty="0"/>
          </a:p>
        </p:txBody>
      </p:sp>
    </p:spTree>
    <p:extLst>
      <p:ext uri="{BB962C8B-B14F-4D97-AF65-F5344CB8AC3E}">
        <p14:creationId xmlns:p14="http://schemas.microsoft.com/office/powerpoint/2010/main" val="191194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Wall Instruction</a:t>
            </a:r>
            <a:endParaRPr lang="en-US" dirty="0"/>
          </a:p>
        </p:txBody>
      </p:sp>
      <p:sp>
        <p:nvSpPr>
          <p:cNvPr id="3" name="Content Placeholder 2"/>
          <p:cNvSpPr>
            <a:spLocks noGrp="1"/>
          </p:cNvSpPr>
          <p:nvPr>
            <p:ph idx="1"/>
          </p:nvPr>
        </p:nvSpPr>
        <p:spPr/>
        <p:txBody>
          <a:bodyPr/>
          <a:lstStyle/>
          <a:p>
            <a:r>
              <a:rPr lang="en-US" dirty="0"/>
              <a:t>Teacher introduces </a:t>
            </a:r>
            <a:r>
              <a:rPr lang="en-US" dirty="0" smtClean="0"/>
              <a:t>word (use it in a sentence to give it some context)</a:t>
            </a:r>
          </a:p>
          <a:p>
            <a:r>
              <a:rPr lang="en-US" dirty="0" smtClean="0"/>
              <a:t>Show them the word</a:t>
            </a:r>
          </a:p>
          <a:p>
            <a:r>
              <a:rPr lang="en-US" dirty="0" smtClean="0"/>
              <a:t>Have them say the word</a:t>
            </a:r>
          </a:p>
          <a:p>
            <a:r>
              <a:rPr lang="en-US" dirty="0" smtClean="0"/>
              <a:t>Chant </a:t>
            </a:r>
            <a:r>
              <a:rPr lang="en-US" dirty="0"/>
              <a:t>the words (snap, clap, stomp, cheer</a:t>
            </a:r>
            <a:r>
              <a:rPr lang="en-US" dirty="0" smtClean="0"/>
              <a:t>)</a:t>
            </a:r>
          </a:p>
          <a:p>
            <a:r>
              <a:rPr lang="en-US" dirty="0" smtClean="0"/>
              <a:t>Write </a:t>
            </a:r>
            <a:r>
              <a:rPr lang="en-US" dirty="0"/>
              <a:t>the words and check them together with the teacher</a:t>
            </a:r>
            <a:br>
              <a:rPr lang="en-US" dirty="0"/>
            </a:br>
            <a:endParaRPr lang="en-US" dirty="0"/>
          </a:p>
        </p:txBody>
      </p:sp>
    </p:spTree>
    <p:extLst>
      <p:ext uri="{BB962C8B-B14F-4D97-AF65-F5344CB8AC3E}">
        <p14:creationId xmlns:p14="http://schemas.microsoft.com/office/powerpoint/2010/main" val="321248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pflugervilleisd.net/curriculum/ela/images/words0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85800"/>
            <a:ext cx="7849516"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40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Clap It—Slap It—Snap It—Write It</a:t>
            </a:r>
            <a:endParaRPr lang="en-US" dirty="0"/>
          </a:p>
        </p:txBody>
      </p:sp>
      <p:sp>
        <p:nvSpPr>
          <p:cNvPr id="3" name="Content Placeholder 2"/>
          <p:cNvSpPr>
            <a:spLocks noGrp="1"/>
          </p:cNvSpPr>
          <p:nvPr>
            <p:ph idx="1"/>
          </p:nvPr>
        </p:nvSpPr>
        <p:spPr/>
        <p:txBody>
          <a:bodyPr/>
          <a:lstStyle/>
          <a:p>
            <a:r>
              <a:rPr lang="en-US" dirty="0" smtClean="0"/>
              <a:t>“Ready”—pencils are down</a:t>
            </a:r>
          </a:p>
          <a:p>
            <a:pPr lvl="1"/>
            <a:r>
              <a:rPr lang="en-US" dirty="0" smtClean="0"/>
              <a:t>“Clap it ”</a:t>
            </a:r>
            <a:r>
              <a:rPr lang="en-US" dirty="0" err="1" smtClean="0"/>
              <a:t>d..u..c..k</a:t>
            </a:r>
            <a:r>
              <a:rPr lang="en-US" dirty="0" smtClean="0"/>
              <a:t> ….duck”</a:t>
            </a:r>
          </a:p>
          <a:p>
            <a:pPr lvl="1"/>
            <a:endParaRPr lang="en-US" dirty="0" smtClean="0"/>
          </a:p>
          <a:p>
            <a:pPr lvl="1"/>
            <a:endParaRPr lang="en-US" dirty="0"/>
          </a:p>
        </p:txBody>
      </p:sp>
    </p:spTree>
    <p:extLst>
      <p:ext uri="{BB962C8B-B14F-4D97-AF65-F5344CB8AC3E}">
        <p14:creationId xmlns:p14="http://schemas.microsoft.com/office/powerpoint/2010/main" val="63130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Pump It Up</a:t>
            </a:r>
            <a:endParaRPr lang="en-US" dirty="0"/>
          </a:p>
        </p:txBody>
      </p:sp>
      <p:sp>
        <p:nvSpPr>
          <p:cNvPr id="3" name="Content Placeholder 2"/>
          <p:cNvSpPr>
            <a:spLocks noGrp="1"/>
          </p:cNvSpPr>
          <p:nvPr>
            <p:ph idx="1"/>
          </p:nvPr>
        </p:nvSpPr>
        <p:spPr/>
        <p:txBody>
          <a:bodyPr/>
          <a:lstStyle/>
          <a:p>
            <a:r>
              <a:rPr lang="en-US" dirty="0" smtClean="0"/>
              <a:t>Pretend like they are lifting weights</a:t>
            </a:r>
          </a:p>
          <a:p>
            <a:r>
              <a:rPr lang="en-US" dirty="0" smtClean="0"/>
              <a:t>The first time we chant the letters and the word the weights are really heavy, so we go really slow</a:t>
            </a:r>
          </a:p>
          <a:p>
            <a:r>
              <a:rPr lang="en-US" dirty="0" smtClean="0"/>
              <a:t>Each time we repeat we get faster/stronger and the weights get easier</a:t>
            </a:r>
          </a:p>
          <a:p>
            <a:r>
              <a:rPr lang="en-US" dirty="0" smtClean="0"/>
              <a:t>The last time is super fast </a:t>
            </a:r>
          </a:p>
          <a:p>
            <a:endParaRPr lang="en-US" dirty="0" smtClean="0"/>
          </a:p>
          <a:p>
            <a:endParaRPr lang="en-US" dirty="0"/>
          </a:p>
        </p:txBody>
      </p:sp>
    </p:spTree>
    <p:extLst>
      <p:ext uri="{BB962C8B-B14F-4D97-AF65-F5344CB8AC3E}">
        <p14:creationId xmlns:p14="http://schemas.microsoft.com/office/powerpoint/2010/main" val="419309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 Wands</a:t>
            </a:r>
            <a:endParaRPr lang="en-US" dirty="0"/>
          </a:p>
        </p:txBody>
      </p:sp>
      <p:sp>
        <p:nvSpPr>
          <p:cNvPr id="3" name="Content Placeholder 2"/>
          <p:cNvSpPr>
            <a:spLocks noGrp="1"/>
          </p:cNvSpPr>
          <p:nvPr>
            <p:ph idx="1"/>
          </p:nvPr>
        </p:nvSpPr>
        <p:spPr/>
        <p:txBody>
          <a:bodyPr/>
          <a:lstStyle/>
          <a:p>
            <a:r>
              <a:rPr lang="en-US" dirty="0" smtClean="0"/>
              <a:t>Students take their pencil and pretend it is a magic wand</a:t>
            </a:r>
          </a:p>
          <a:p>
            <a:r>
              <a:rPr lang="en-US" dirty="0" smtClean="0"/>
              <a:t>They practice chanting the letters of the word and writing the word in the air with their “magic wand”</a:t>
            </a:r>
          </a:p>
          <a:p>
            <a:endParaRPr lang="en-US" dirty="0"/>
          </a:p>
        </p:txBody>
      </p:sp>
    </p:spTree>
    <p:extLst>
      <p:ext uri="{BB962C8B-B14F-4D97-AF65-F5344CB8AC3E}">
        <p14:creationId xmlns:p14="http://schemas.microsoft.com/office/powerpoint/2010/main" val="9678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the Word</a:t>
            </a:r>
            <a:endParaRPr lang="en-US" dirty="0"/>
          </a:p>
        </p:txBody>
      </p:sp>
      <p:sp>
        <p:nvSpPr>
          <p:cNvPr id="3" name="Content Placeholder 2"/>
          <p:cNvSpPr>
            <a:spLocks noGrp="1"/>
          </p:cNvSpPr>
          <p:nvPr>
            <p:ph idx="1"/>
          </p:nvPr>
        </p:nvSpPr>
        <p:spPr/>
        <p:txBody>
          <a:bodyPr/>
          <a:lstStyle/>
          <a:p>
            <a:r>
              <a:rPr lang="en-US" dirty="0" smtClean="0"/>
              <a:t>3 letter words</a:t>
            </a:r>
          </a:p>
          <a:p>
            <a:pPr lvl="1"/>
            <a:r>
              <a:rPr lang="en-US" dirty="0">
                <a:hlinkClick r:id="rId2"/>
              </a:rPr>
              <a:t>http://</a:t>
            </a:r>
            <a:r>
              <a:rPr lang="en-US" dirty="0" smtClean="0">
                <a:hlinkClick r:id="rId2"/>
              </a:rPr>
              <a:t>mrsjonesroom.com/songs/3letter.html</a:t>
            </a:r>
            <a:endParaRPr lang="en-US" dirty="0" smtClean="0"/>
          </a:p>
          <a:p>
            <a:pPr lvl="1"/>
            <a:r>
              <a:rPr lang="en-US" dirty="0" smtClean="0"/>
              <a:t>Mary Had a Little Lamb</a:t>
            </a:r>
          </a:p>
          <a:p>
            <a:r>
              <a:rPr lang="en-US" dirty="0" smtClean="0"/>
              <a:t>4 letter words</a:t>
            </a:r>
          </a:p>
          <a:p>
            <a:pPr lvl="1"/>
            <a:r>
              <a:rPr lang="en-US" dirty="0">
                <a:hlinkClick r:id="rId3"/>
              </a:rPr>
              <a:t>http://</a:t>
            </a:r>
            <a:r>
              <a:rPr lang="en-US" dirty="0" smtClean="0">
                <a:hlinkClick r:id="rId3"/>
              </a:rPr>
              <a:t>mrsjonesroom.com/songs/4letter.html</a:t>
            </a:r>
            <a:endParaRPr lang="en-US" dirty="0" smtClean="0"/>
          </a:p>
          <a:p>
            <a:pPr lvl="1"/>
            <a:r>
              <a:rPr lang="en-US" dirty="0" smtClean="0"/>
              <a:t>Oh, my darling</a:t>
            </a:r>
            <a:endParaRPr lang="en-US" dirty="0"/>
          </a:p>
          <a:p>
            <a:r>
              <a:rPr lang="en-US" dirty="0" smtClean="0"/>
              <a:t>5 letter words</a:t>
            </a:r>
          </a:p>
          <a:p>
            <a:pPr lvl="1"/>
            <a:r>
              <a:rPr lang="en-US" dirty="0">
                <a:hlinkClick r:id="rId4"/>
              </a:rPr>
              <a:t>http://</a:t>
            </a:r>
            <a:r>
              <a:rPr lang="en-US" dirty="0" smtClean="0">
                <a:hlinkClick r:id="rId4"/>
              </a:rPr>
              <a:t>mrsjonesroom.com/songs/5letter.html</a:t>
            </a:r>
            <a:endParaRPr lang="en-US" dirty="0" smtClean="0"/>
          </a:p>
          <a:p>
            <a:pPr lvl="1"/>
            <a:r>
              <a:rPr lang="en-US" dirty="0" smtClean="0"/>
              <a:t>BINGO</a:t>
            </a:r>
          </a:p>
          <a:p>
            <a:pPr lvl="1"/>
            <a:endParaRPr lang="en-US" dirty="0"/>
          </a:p>
          <a:p>
            <a:endParaRPr lang="en-US" dirty="0"/>
          </a:p>
        </p:txBody>
      </p:sp>
    </p:spTree>
    <p:extLst>
      <p:ext uri="{BB962C8B-B14F-4D97-AF65-F5344CB8AC3E}">
        <p14:creationId xmlns:p14="http://schemas.microsoft.com/office/powerpoint/2010/main" val="3975956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52</TotalTime>
  <Words>843</Words>
  <Application>Microsoft Office PowerPoint</Application>
  <PresentationFormat>On-screen Show (4:3)</PresentationFormat>
  <Paragraphs>111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Word Walls</vt:lpstr>
      <vt:lpstr>Why Word Walls?</vt:lpstr>
      <vt:lpstr>Doing a Word Wall</vt:lpstr>
      <vt:lpstr>Word Wall Instruction</vt:lpstr>
      <vt:lpstr>PowerPoint Presentation</vt:lpstr>
      <vt:lpstr>Clap It—Slap It—Snap It—Write It</vt:lpstr>
      <vt:lpstr>Pump It Up</vt:lpstr>
      <vt:lpstr>Magic Wands</vt:lpstr>
      <vt:lpstr>Sing the Word</vt:lpstr>
      <vt:lpstr>Be a Mind Reader</vt:lpstr>
      <vt:lpstr>Independent Station Ideas</vt:lpstr>
      <vt:lpstr>Rainbow Writing</vt:lpstr>
      <vt:lpstr>Mix-it, Fix-it</vt:lpstr>
      <vt:lpstr>Read the Wall</vt:lpstr>
      <vt:lpstr>Whole Class Review Games</vt:lpstr>
      <vt:lpstr>Pass the Pooh</vt:lpstr>
      <vt:lpstr>Around the World</vt:lpstr>
      <vt:lpstr>WORDO</vt:lpstr>
      <vt:lpstr>Use the foam finger/pointer</vt:lpstr>
      <vt:lpstr>Other Activities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Walls</dc:title>
  <dc:creator>Jennifer Throndsen</dc:creator>
  <cp:lastModifiedBy>Jennifer Throndsen</cp:lastModifiedBy>
  <cp:revision>6</cp:revision>
  <dcterms:created xsi:type="dcterms:W3CDTF">2012-09-14T03:40:00Z</dcterms:created>
  <dcterms:modified xsi:type="dcterms:W3CDTF">2012-09-14T04:32:18Z</dcterms:modified>
</cp:coreProperties>
</file>